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  <p:sldMasterId id="2147483674" r:id="rId5"/>
  </p:sldMasterIdLst>
  <p:notesMasterIdLst>
    <p:notesMasterId r:id="rId2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7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sv-SE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sv-SE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AE48BEB-6B0F-4241-8F83-8E1ECB48878F}" type="slidenum">
              <a:rPr lang="sv-SE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37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3852720" y="9430560"/>
            <a:ext cx="294408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/>
          <a:lstStyle/>
          <a:p>
            <a:pPr algn="r">
              <a:lnSpc>
                <a:spcPct val="100000"/>
              </a:lnSpc>
            </a:pPr>
            <a:r>
              <a:rPr lang="sv-SE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Bildobjekt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2" name="Bildobjekt 7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8" name="Bildobjekt 10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9" name="Bildobjekt 10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v-SE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v-SE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v-SE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v-SE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v-SE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v-SE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v-SE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v-SE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v-SE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v-SE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827584" y="1196752"/>
            <a:ext cx="70714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 dirty="0">
                <a:solidFill>
                  <a:srgbClr val="000000"/>
                </a:solidFill>
                <a:latin typeface="+mj-lt"/>
                <a:ea typeface="DejaVu Sans"/>
              </a:rPr>
              <a:t>Välkommen</a:t>
            </a:r>
            <a:endParaRPr dirty="0">
              <a:latin typeface="+mj-lt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785880" y="2797217"/>
            <a:ext cx="7025760" cy="3180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Om utbildningsmaterialet:</a:t>
            </a:r>
          </a:p>
          <a:p>
            <a:pPr>
              <a:lnSpc>
                <a:spcPct val="100000"/>
              </a:lnSpc>
              <a:buSzPct val="45000"/>
            </a:pPr>
            <a:endParaRPr lang="sv-SE" sz="12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r>
              <a:rPr lang="sv-SE" sz="12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Dokumentet </a:t>
            </a:r>
            <a:r>
              <a:rPr lang="sv-SE" sz="1200" strike="noStrike" dirty="0">
                <a:solidFill>
                  <a:srgbClr val="000000"/>
                </a:solidFill>
                <a:latin typeface="Arial"/>
                <a:ea typeface="DejaVu Sans"/>
              </a:rPr>
              <a:t>”10 punkter för internationalisering” togs fram under RISE-projektet ”Testbäddar och demonstratorer 1” under 2013-2014. Innehållet är nu omformat till denna utbildning</a:t>
            </a:r>
            <a:r>
              <a:rPr lang="sv-SE" sz="12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>
              <a:lnSpc>
                <a:spcPct val="100000"/>
              </a:lnSpc>
              <a:buSzPct val="45000"/>
            </a:pPr>
            <a:endParaRPr sz="1100" dirty="0"/>
          </a:p>
          <a:p>
            <a:pPr>
              <a:lnSpc>
                <a:spcPct val="100000"/>
              </a:lnSpc>
              <a:buSzPct val="45000"/>
            </a:pPr>
            <a:r>
              <a:rPr lang="sv-SE" sz="1200" strike="noStrike" dirty="0">
                <a:solidFill>
                  <a:srgbClr val="000000"/>
                </a:solidFill>
                <a:latin typeface="Arial"/>
                <a:ea typeface="DejaVu Sans"/>
              </a:rPr>
              <a:t>Fokus ligger på att komma igång med internationell försäljning av tjänster hos testbäddar och </a:t>
            </a:r>
            <a:r>
              <a:rPr lang="sv-SE" sz="12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demonstratorer.</a:t>
            </a:r>
          </a:p>
          <a:p>
            <a:pPr>
              <a:lnSpc>
                <a:spcPct val="100000"/>
              </a:lnSpc>
              <a:buSzPct val="45000"/>
            </a:pPr>
            <a:endParaRPr lang="sv-SE" sz="16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SzPct val="45000"/>
            </a:pPr>
            <a:endParaRPr lang="sv-SE" sz="16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SzPct val="45000"/>
            </a:pPr>
            <a:r>
              <a:rPr lang="sv-SE" sz="900" i="1" dirty="0" smtClean="0">
                <a:solidFill>
                  <a:srgbClr val="000000"/>
                </a:solidFill>
                <a:latin typeface="Arial"/>
              </a:rPr>
              <a:t>Utbildningsmaterialet ”10 punkter för internationalisering” kopplas till annat material via referenser (”</a:t>
            </a:r>
            <a:r>
              <a:rPr lang="sv-SE" sz="900" i="1" dirty="0" smtClean="0"/>
              <a:t>13</a:t>
            </a:r>
            <a:r>
              <a:rPr lang="sv-SE" sz="900" i="1" dirty="0"/>
              <a:t>. </a:t>
            </a:r>
            <a:r>
              <a:rPr lang="sv-SE" sz="900" i="1" dirty="0" err="1"/>
              <a:t>Internationaliseringguide</a:t>
            </a:r>
            <a:r>
              <a:rPr lang="sv-SE" sz="900" i="1" dirty="0"/>
              <a:t> RISE </a:t>
            </a:r>
            <a:r>
              <a:rPr lang="sv-SE" sz="900" i="1" dirty="0" smtClean="0"/>
              <a:t>ToD-1.0-2” och ”</a:t>
            </a:r>
            <a:r>
              <a:rPr lang="sv-SE" sz="900" i="1" dirty="0"/>
              <a:t> 14. Pitch Internationalisering - nov </a:t>
            </a:r>
            <a:r>
              <a:rPr lang="sv-SE" sz="900" i="1" dirty="0" smtClean="0"/>
              <a:t>2016”). Dessa båda dokument är överlämnade till Vinnova i ursprungligt skick (PDF-filer) då den förstnämnda har prägeln av en rapport. Kopplingen mellan detta utbildningsmaterial och ovan refererade dokument behöver därför understrykas avseende upphovsman och sammanhang.</a:t>
            </a:r>
            <a:endParaRPr sz="900" i="1" dirty="0"/>
          </a:p>
        </p:txBody>
      </p:sp>
      <p:sp>
        <p:nvSpPr>
          <p:cNvPr id="4" name="CustomShape 1"/>
          <p:cNvSpPr/>
          <p:nvPr/>
        </p:nvSpPr>
        <p:spPr>
          <a:xfrm>
            <a:off x="3503269" y="5552465"/>
            <a:ext cx="3764448" cy="3248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v-SE" sz="11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Upphovsman: Adam </a:t>
            </a:r>
            <a:r>
              <a:rPr lang="sv-SE" sz="1100" strike="noStrike" dirty="0">
                <a:solidFill>
                  <a:srgbClr val="000000"/>
                </a:solidFill>
                <a:latin typeface="Arial"/>
                <a:ea typeface="DejaVu Sans"/>
              </a:rPr>
              <a:t>Edström, </a:t>
            </a:r>
            <a:r>
              <a:rPr lang="sv-SE" sz="11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RISE</a:t>
            </a:r>
            <a:endParaRPr sz="800" dirty="0"/>
          </a:p>
          <a:p>
            <a:pPr algn="ctr">
              <a:lnSpc>
                <a:spcPct val="100000"/>
              </a:lnSpc>
            </a:pPr>
            <a:endParaRPr sz="800" dirty="0"/>
          </a:p>
        </p:txBody>
      </p:sp>
      <p:pic>
        <p:nvPicPr>
          <p:cNvPr id="5" name="Shape 134"/>
          <p:cNvPicPr/>
          <p:nvPr/>
        </p:nvPicPr>
        <p:blipFill>
          <a:blip r:embed="rId3"/>
          <a:stretch/>
        </p:blipFill>
        <p:spPr>
          <a:xfrm>
            <a:off x="3102261" y="5735751"/>
            <a:ext cx="226592" cy="202258"/>
          </a:xfrm>
          <a:prstGeom prst="rect">
            <a:avLst/>
          </a:prstGeom>
          <a:ln>
            <a:noFill/>
          </a:ln>
        </p:spPr>
      </p:pic>
      <p:pic>
        <p:nvPicPr>
          <p:cNvPr id="6" name="Shape 135"/>
          <p:cNvPicPr/>
          <p:nvPr/>
        </p:nvPicPr>
        <p:blipFill>
          <a:blip r:embed="rId4"/>
          <a:stretch/>
        </p:blipFill>
        <p:spPr>
          <a:xfrm>
            <a:off x="2614765" y="5847135"/>
            <a:ext cx="396146" cy="87392"/>
          </a:xfrm>
          <a:prstGeom prst="rect">
            <a:avLst/>
          </a:prstGeom>
          <a:ln>
            <a:noFill/>
          </a:ln>
        </p:spPr>
      </p:pic>
      <p:pic>
        <p:nvPicPr>
          <p:cNvPr id="7" name="Shape 136"/>
          <p:cNvPicPr/>
          <p:nvPr/>
        </p:nvPicPr>
        <p:blipFill>
          <a:blip r:embed="rId5"/>
          <a:stretch/>
        </p:blipFill>
        <p:spPr>
          <a:xfrm>
            <a:off x="3038591" y="5438511"/>
            <a:ext cx="290262" cy="167634"/>
          </a:xfrm>
          <a:prstGeom prst="rect">
            <a:avLst/>
          </a:prstGeom>
          <a:ln>
            <a:noFill/>
          </a:ln>
        </p:spPr>
      </p:pic>
      <p:pic>
        <p:nvPicPr>
          <p:cNvPr id="8" name="Shape 137"/>
          <p:cNvPicPr/>
          <p:nvPr/>
        </p:nvPicPr>
        <p:blipFill>
          <a:blip r:embed="rId6"/>
          <a:stretch/>
        </p:blipFill>
        <p:spPr>
          <a:xfrm>
            <a:off x="2637263" y="5435381"/>
            <a:ext cx="209150" cy="324278"/>
          </a:xfrm>
          <a:prstGeom prst="rect">
            <a:avLst/>
          </a:prstGeom>
          <a:ln>
            <a:noFill/>
          </a:ln>
        </p:spPr>
      </p:pic>
      <p:pic>
        <p:nvPicPr>
          <p:cNvPr id="9" name="Shape 265"/>
          <p:cNvPicPr/>
          <p:nvPr/>
        </p:nvPicPr>
        <p:blipFill>
          <a:blip r:embed="rId7"/>
          <a:stretch/>
        </p:blipFill>
        <p:spPr>
          <a:xfrm>
            <a:off x="1682552" y="5438511"/>
            <a:ext cx="421264" cy="499498"/>
          </a:xfrm>
          <a:prstGeom prst="rect">
            <a:avLst/>
          </a:prstGeom>
          <a:ln>
            <a:noFill/>
          </a:ln>
        </p:spPr>
      </p:pic>
      <p:sp>
        <p:nvSpPr>
          <p:cNvPr id="2" name="Vänster klammerparentes 1"/>
          <p:cNvSpPr/>
          <p:nvPr/>
        </p:nvSpPr>
        <p:spPr>
          <a:xfrm>
            <a:off x="2421239" y="5301208"/>
            <a:ext cx="193526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Höger klammerparentes 2"/>
          <p:cNvSpPr/>
          <p:nvPr/>
        </p:nvSpPr>
        <p:spPr>
          <a:xfrm>
            <a:off x="3429351" y="5301208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CustomShape 2"/>
          <p:cNvSpPr/>
          <p:nvPr/>
        </p:nvSpPr>
        <p:spPr>
          <a:xfrm>
            <a:off x="467640" y="486520"/>
            <a:ext cx="78840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 dirty="0">
                <a:solidFill>
                  <a:srgbClr val="000000"/>
                </a:solidFill>
                <a:latin typeface="Arial Black"/>
                <a:ea typeface="DejaVu Sans"/>
              </a:rPr>
              <a:t>10 punkter för internationalisering</a:t>
            </a:r>
            <a:endParaRPr dirty="0"/>
          </a:p>
        </p:txBody>
      </p:sp>
      <p:sp>
        <p:nvSpPr>
          <p:cNvPr id="10" name="Rektangel 9"/>
          <p:cNvSpPr/>
          <p:nvPr/>
        </p:nvSpPr>
        <p:spPr>
          <a:xfrm>
            <a:off x="785880" y="4509120"/>
            <a:ext cx="7025760" cy="1584176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785880" y="485640"/>
            <a:ext cx="70714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Lagar och regler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Diskussion i 5 minuter: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Finns några legala eller regulatoriska hinder för den tänkta internationella försäljningen?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Hur får man reda på detta?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Finns några avtal med existerande kunder eller partner som begränsar internationaliseringen?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Gäller patent och annan IPR i de tilltänkta länderna?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Arbetslagstiftning, vid anställning i andra länder.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85880" y="485640"/>
            <a:ext cx="70714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Fikapaus, 10 minuter</a:t>
            </a: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v-SE" sz="2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85880" y="485640"/>
            <a:ext cx="7853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Övning 3: Kontakter och nätverk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Samma grupper som tidigare. </a:t>
            </a:r>
            <a:endParaRPr lang="sv-SE" sz="20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Varje 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grupp väljer ett företag/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ToD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att jobba med.</a:t>
            </a: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Utifrån den information som finns – svara efter förmåga på följande frågor:</a:t>
            </a:r>
            <a:endParaRPr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1) Vilka kontakter finns idag i de länder som diskuterats tidigare?</a:t>
            </a:r>
            <a:endParaRPr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2) Vad kan organisationer som Business Sweden, lokala handelskammare och liknande bidra med?</a:t>
            </a:r>
            <a:endParaRPr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3) Vilka kontaktmöjligheter finns inom EU:s nätverk?</a:t>
            </a:r>
            <a:endParaRPr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4) Finns andra ingångar, exempelvis någon i personalen med rötter i det aktuella landet?</a:t>
            </a: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10 min gruppdiskussion, 10 min redovisning.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785880" y="485640"/>
            <a:ext cx="7853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Lyssna till kunden och </a:t>
            </a:r>
            <a:endParaRPr/>
          </a:p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skräddarsy erbjudandet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Diskussion i 5 minuter: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Vad kan vi lära av existerande kunder?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Vad kan vi lära av potentiella kunder?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Hur många kunder behövs för att modifiera erbjudandet?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Vad kan kunden påverka idag?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Vad borde kunden kunna påverka?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Hur kan den NABC-baserade pitchen komma att ändras efter input från potentiella kunder?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785880" y="485640"/>
            <a:ext cx="7853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Mässor, konferenser och media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Diskussion i 10 minuter: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Vilka är de viktigaste mässorna eller konferenserna för ert företag/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ToD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Hur gör ni på mässor/konferenser? Hur borde ni göra? Före, under och efter mässan/konferensen?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Hur bär ni er åt för att skapa uppmärksamhet i internationell media?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Vad vill journalisterna ha? Hur kan ett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mediakit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se ut?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785880" y="485640"/>
            <a:ext cx="7853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Övning 4: Om affärsplanen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Syftet 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med övningen: Att få en känsla för hur en affärsplan och en budget för internationalisering kan se ut och vad som kan ingå. 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Samma grupper som tidigare. Varje grupp väljer ett företag/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ToD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att jobba med.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Varje grupp gör en rudimentär affärsplan för internationaliseringsarbetet:</a:t>
            </a:r>
            <a:endParaRPr sz="2000"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1) Hur ser nuläget ut?</a:t>
            </a:r>
            <a:endParaRPr sz="2000"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2) Hur ser det önskade läget ut om x år?</a:t>
            </a:r>
            <a:endParaRPr sz="2000"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3) Exempel på punkter som krävs för att nå dit</a:t>
            </a:r>
            <a:endParaRPr sz="2000"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4) Uppskattad kostnad och tidsåtgång för dessa punkter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15 min gruppdiskussion, 10 min redovisning.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785880" y="485640"/>
            <a:ext cx="7853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Affärsutveckling med EU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Diskussion i 10 minuter. 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Horizon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2020. SME Instrument, Eurostars, 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Fast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Track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to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Innovation.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COST actions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Partnering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events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European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IPR Helpdesk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Enterprise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Europe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Network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Sociala medier (Researchgate,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LinkedIn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m.fl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Andra EU-möjligheter 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sv-SE" sz="3200" b="1" strike="noStrike">
                <a:latin typeface="Arial Black"/>
              </a:rPr>
              <a:t>European IPR Helpdesk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785880" y="1857240"/>
            <a:ext cx="7098120" cy="38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sv-SE" sz="2000" strike="noStrike">
                <a:solidFill>
                  <a:srgbClr val="000000"/>
                </a:solidFill>
                <a:latin typeface="Arial"/>
                <a:ea typeface="DejaVu Sans"/>
              </a:rPr>
              <a:t>Den europeiska ”IPR Helpdesk” är EU-kommissionens officiella IP-tjänst, med uppdraget att kostnadsfritt ge råd och information om immateriella tillgångar och rättigheter (IP och IPR). Tjänsten riktar sig till forskare och europeiska små och medelstora företag (SMF) deltar i EU-finansierade forskningssamarbeten. </a:t>
            </a:r>
            <a:endParaRPr/>
          </a:p>
          <a:p>
            <a:endParaRPr/>
          </a:p>
          <a:p>
            <a:r>
              <a:rPr lang="sv-SE" sz="2000" u="sng" strike="noStrike">
                <a:solidFill>
                  <a:srgbClr val="0000FF"/>
                </a:solidFill>
                <a:latin typeface="Arial"/>
                <a:ea typeface="DejaVu Sans"/>
              </a:rPr>
              <a:t>http://www.iprhelpdesk.eu/services</a:t>
            </a:r>
            <a:r>
              <a:rPr lang="sv-SE" sz="2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785880" y="485640"/>
            <a:ext cx="7853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Sammanfattning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The Pitch – vad erbjuder vi?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Vart vill vi?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Lagar och regler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Kontakter och nätverk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Lyssna till kunden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Mässor, konferenser och media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Affärsplanen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Vilka möjligheter erbjuder EU?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Kommentarer, synpunkter och input</a:t>
            </a: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785880" y="485640"/>
            <a:ext cx="7853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Tack!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Alla synpunkter välkomnas, 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ea typeface="DejaVu Sans"/>
              </a:rPr>
              <a:t>nu direkt eller kontakta utbildningsorganisation senare.</a:t>
            </a:r>
            <a:r>
              <a:rPr lang="sv-SE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85880" y="485640"/>
            <a:ext cx="70714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3 timmar med ”10 punkter”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Mål: Att kunna ta fram en plan för att öka den internationella försäljningen, samt att vara orienterad om möjligheterna att hitta partner och projekt inom EU.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endParaRPr lang="sv-SE" sz="20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Medel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: Processtegen i ”10 punkter för internationalisering”.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endParaRPr lang="sv-SE" sz="20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Tid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: 3 timmar, uppdelat på två pass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endParaRPr lang="sv-SE" sz="20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Interaktivitet</a:t>
            </a:r>
            <a:r>
              <a:rPr lang="sv-SE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och </a:t>
            </a: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grupparbete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är två nyckelord.</a:t>
            </a: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85880" y="485640"/>
            <a:ext cx="70714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Innehåll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785880" y="1656000"/>
            <a:ext cx="7349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Presentation och genomgång 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(20 min)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”The Pitch”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. Beskriv erbjudandet, på engelska, på två minuter. (30 min)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”Vart vill vi?”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Identifiera möjliga länder, nischer och kunder (25 min)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Lagar och regler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(5 min)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Fikapaus (10 min)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”Kontakter och nätverk”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. Från föreningar till EU. (25 min)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Lyssna på kunden! 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(5 min)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Mässor, konferenser och media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(10 min)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Om affärsplanen. 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Från nuläge till målet. (30 min)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Affärsutveckling med EU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(10 min)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Sammanfattning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. Lärdomar (10 min)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85880" y="485640"/>
            <a:ext cx="70714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De 10 punkterna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1) Formulera erbjudandet</a:t>
            </a:r>
            <a:endParaRPr sz="2000" dirty="0"/>
          </a:p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2) Identifiera vart du vill – länder, nischer och kunder</a:t>
            </a:r>
            <a:endParaRPr sz="2000" dirty="0"/>
          </a:p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3) Identifiera regleringar och ta reda på aktuell juridik </a:t>
            </a:r>
            <a:endParaRPr sz="2000" dirty="0"/>
          </a:p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4) Sök upp aktuella kontakter och nätverk</a:t>
            </a:r>
            <a:endParaRPr sz="2000" dirty="0"/>
          </a:p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5) Lyssna på de potentiella kunderna</a:t>
            </a:r>
            <a:endParaRPr sz="2000" dirty="0"/>
          </a:p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6) Skräddarsy erbjudandet</a:t>
            </a:r>
            <a:endParaRPr sz="2000" dirty="0"/>
          </a:p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7) Internationell affärsplan, med budget för internationella aktiviteter</a:t>
            </a:r>
            <a:endParaRPr sz="2000" dirty="0"/>
          </a:p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8) Mässor och konferenser</a:t>
            </a:r>
            <a:endParaRPr sz="2000" dirty="0"/>
          </a:p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9) Media</a:t>
            </a:r>
            <a:endParaRPr sz="2000" dirty="0"/>
          </a:p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10) EU,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Horizon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2020, och andra forskningssamarbeten 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85880" y="485640"/>
            <a:ext cx="70714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Deltagarpresentation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Laget runt, 1-2 minuter per </a:t>
            </a:r>
            <a:r>
              <a:rPr lang="sv-SE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person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Namn, </a:t>
            </a:r>
            <a:r>
              <a:rPr lang="sv-SE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organisation,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ev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ToD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ev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erfarenhet av internationell försäljning.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785880" y="485640"/>
            <a:ext cx="70714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Övning 1: ”The Pitch”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Denna övning syftar till att visa en metod för att jobba med pitchträning. 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Dela in i grupper om 3-4 personer. Varje grupp väljer ett företag/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ToD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/tjänst för uppgiften.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Varje grupp ska presentera ett erbjudande på 2 minuter, på engelska. </a:t>
            </a:r>
            <a:r>
              <a:rPr lang="sv-SE" sz="2000" b="1" strike="noStrike" dirty="0">
                <a:solidFill>
                  <a:srgbClr val="4F81BD"/>
                </a:solidFill>
                <a:latin typeface="Arial"/>
                <a:ea typeface="DejaVu Sans"/>
              </a:rPr>
              <a:t>Tänkt målgrupp är en internationell publik.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Använd gärna NABC (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Need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, Approach, Benefit, 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Competition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– Behov, Lösning, Kundnytta, Konkurrens)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15 minuters grupparbete. Formulera pitchen och välj ut en person som ska presentera den. 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10 minuters redovisning med feedback.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NABC – Needs, Approach, Benefits, Competition </a:t>
            </a:r>
            <a:endParaRPr/>
          </a:p>
        </p:txBody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1715760" y="1609200"/>
            <a:ext cx="5736240" cy="477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85880" y="485640"/>
            <a:ext cx="70714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”The Pitch” - redovisning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Pitch på 2 minuter.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Feedback från ”Tre gröna hattar och en röd”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De gröna hattarna ska säga något positivt om pitchen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Den röda hatten ska ge input om vad som kan förbättras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Varje hatt får 1 minut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Pitcharen lyssnar då hattarna pratar, men får inte säga något förrän alla hattar pratat färdigt.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785880" y="485640"/>
            <a:ext cx="70714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trike="noStrike">
                <a:solidFill>
                  <a:srgbClr val="000000"/>
                </a:solidFill>
                <a:latin typeface="Arial Black"/>
                <a:ea typeface="DejaVu Sans"/>
              </a:rPr>
              <a:t>Övning 2: Vart vill vi?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785880" y="2120760"/>
            <a:ext cx="702576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Samma grupper som i Övning 1. </a:t>
            </a:r>
            <a:endParaRPr lang="sv-SE" sz="20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Varje 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grupp väljer ett företag/</a:t>
            </a:r>
            <a:r>
              <a:rPr lang="sv-SE" sz="2000" strike="noStrike" dirty="0" err="1">
                <a:solidFill>
                  <a:srgbClr val="000000"/>
                </a:solidFill>
                <a:latin typeface="Arial"/>
                <a:ea typeface="DejaVu Sans"/>
              </a:rPr>
              <a:t>ToD</a:t>
            </a: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att jobba med.</a:t>
            </a: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Utifrån den information som finns – svara efter förmåga på följande frågor:</a:t>
            </a:r>
            <a:endParaRPr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1) Var finns det industriella behovet ni kan möta?</a:t>
            </a:r>
            <a:endParaRPr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2) Kan ni identifiera någon/några nyckelkunder? Vart vänder de sig idag? </a:t>
            </a:r>
            <a:endParaRPr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3) Finns något land där behovet är tydligt? Hur ser konkurrensen ut där?</a:t>
            </a:r>
            <a:endParaRPr dirty="0"/>
          </a:p>
          <a:p>
            <a:pPr lvl="1">
              <a:buSzPct val="45000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4) Vilken information saknas om dessa kunder/nischer/länder?</a:t>
            </a: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sv-SE" sz="2000" strike="noStrike" dirty="0">
                <a:solidFill>
                  <a:srgbClr val="000000"/>
                </a:solidFill>
                <a:latin typeface="Arial"/>
                <a:ea typeface="DejaVu Sans"/>
              </a:rPr>
              <a:t>10 min gruppdiskussion, 10 min redovisning.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81BB803FA1D847994448D1DD14F69A" ma:contentTypeVersion="4" ma:contentTypeDescription="Skapa ett nytt dokument." ma:contentTypeScope="" ma:versionID="2f301a2cc32a45e115a72129bf9cc085">
  <xsd:schema xmlns:xsd="http://www.w3.org/2001/XMLSchema" xmlns:xs="http://www.w3.org/2001/XMLSchema" xmlns:p="http://schemas.microsoft.com/office/2006/metadata/properties" xmlns:ns2="252e1e87-c590-4c20-ad80-0a5cb02ade5b" xmlns:ns3="46957d2f-25d6-434d-aedd-cc6e05ccad0d" targetNamespace="http://schemas.microsoft.com/office/2006/metadata/properties" ma:root="true" ma:fieldsID="a39d530f95bd9956e3029f269bc30445" ns2:_="" ns3:_="">
    <xsd:import namespace="252e1e87-c590-4c20-ad80-0a5cb02ade5b"/>
    <xsd:import namespace="46957d2f-25d6-434d-aedd-cc6e05cca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e1e87-c590-4c20-ad80-0a5cb02ade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57d2f-25d6-434d-aedd-cc6e05cca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83F5BD-730B-4FF7-9137-51AE06411DCF}"/>
</file>

<file path=customXml/itemProps2.xml><?xml version="1.0" encoding="utf-8"?>
<ds:datastoreItem xmlns:ds="http://schemas.openxmlformats.org/officeDocument/2006/customXml" ds:itemID="{07B2708C-557C-4CB0-B891-2C1054BD1235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6DA0DF0-8812-4B68-B331-BCCF7D3A3D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1208</Words>
  <Application>Microsoft Office PowerPoint</Application>
  <PresentationFormat>Bildspel på skärmen (4:3)</PresentationFormat>
  <Paragraphs>165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Stig Bardage</dc:creator>
  <cp:lastModifiedBy>Magnus Olsson</cp:lastModifiedBy>
  <cp:revision>5</cp:revision>
  <dcterms:modified xsi:type="dcterms:W3CDTF">2018-01-04T14:55:10Z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0x0101000D81BB803FA1D847994448D1DD14F69A</vt:lpwstr>
  </property>
</Properties>
</file>