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400" r:id="rId5"/>
    <p:sldId id="284" r:id="rId6"/>
    <p:sldId id="297" r:id="rId7"/>
    <p:sldId id="325" r:id="rId8"/>
    <p:sldId id="303" r:id="rId9"/>
    <p:sldId id="304" r:id="rId10"/>
    <p:sldId id="385" r:id="rId11"/>
    <p:sldId id="386" r:id="rId12"/>
    <p:sldId id="299" r:id="rId13"/>
    <p:sldId id="381" r:id="rId14"/>
    <p:sldId id="326" r:id="rId15"/>
    <p:sldId id="324" r:id="rId16"/>
    <p:sldId id="311" r:id="rId17"/>
    <p:sldId id="329" r:id="rId18"/>
    <p:sldId id="334" r:id="rId19"/>
    <p:sldId id="338" r:id="rId20"/>
    <p:sldId id="322" r:id="rId21"/>
    <p:sldId id="337" r:id="rId22"/>
    <p:sldId id="340" r:id="rId23"/>
    <p:sldId id="341" r:id="rId24"/>
    <p:sldId id="300" r:id="rId25"/>
    <p:sldId id="319" r:id="rId26"/>
    <p:sldId id="365" r:id="rId27"/>
    <p:sldId id="317" r:id="rId28"/>
    <p:sldId id="316" r:id="rId29"/>
    <p:sldId id="320" r:id="rId30"/>
    <p:sldId id="321" r:id="rId31"/>
    <p:sldId id="352" r:id="rId32"/>
    <p:sldId id="351" r:id="rId33"/>
    <p:sldId id="353" r:id="rId34"/>
    <p:sldId id="349" r:id="rId35"/>
    <p:sldId id="356" r:id="rId36"/>
    <p:sldId id="355" r:id="rId37"/>
    <p:sldId id="359" r:id="rId38"/>
    <p:sldId id="370" r:id="rId39"/>
    <p:sldId id="399" r:id="rId40"/>
    <p:sldId id="360" r:id="rId41"/>
    <p:sldId id="361" r:id="rId42"/>
    <p:sldId id="362" r:id="rId43"/>
    <p:sldId id="363" r:id="rId44"/>
    <p:sldId id="367" r:id="rId45"/>
    <p:sldId id="377" r:id="rId46"/>
    <p:sldId id="378" r:id="rId47"/>
    <p:sldId id="387" r:id="rId48"/>
    <p:sldId id="380" r:id="rId49"/>
  </p:sldIdLst>
  <p:sldSz cx="9144000" cy="6858000" type="screen4x3"/>
  <p:notesSz cx="7099300" cy="10234613"/>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343">
          <p15:clr>
            <a:srgbClr val="A4A3A4"/>
          </p15:clr>
        </p15:guide>
        <p15:guide id="3" orient="horz" pos="702">
          <p15:clr>
            <a:srgbClr val="A4A3A4"/>
          </p15:clr>
        </p15:guide>
        <p15:guide id="4" orient="horz" pos="3539">
          <p15:clr>
            <a:srgbClr val="A4A3A4"/>
          </p15:clr>
        </p15:guide>
        <p15:guide id="5" orient="horz" pos="4159">
          <p15:clr>
            <a:srgbClr val="A4A3A4"/>
          </p15:clr>
        </p15:guide>
        <p15:guide id="6" orient="horz" pos="4212">
          <p15:clr>
            <a:srgbClr val="A4A3A4"/>
          </p15:clr>
        </p15:guide>
        <p15:guide id="7" orient="horz" pos="4246">
          <p15:clr>
            <a:srgbClr val="A4A3A4"/>
          </p15:clr>
        </p15:guide>
        <p15:guide id="8" orient="horz" pos="235">
          <p15:clr>
            <a:srgbClr val="A4A3A4"/>
          </p15:clr>
        </p15:guide>
        <p15:guide id="9" pos="2880">
          <p15:clr>
            <a:srgbClr val="A4A3A4"/>
          </p15:clr>
        </p15:guide>
        <p15:guide id="10" pos="340">
          <p15:clr>
            <a:srgbClr val="A4A3A4"/>
          </p15:clr>
        </p15:guide>
        <p15:guide id="11" pos="2768">
          <p15:clr>
            <a:srgbClr val="A4A3A4"/>
          </p15:clr>
        </p15:guide>
        <p15:guide id="12" pos="3000">
          <p15:clr>
            <a:srgbClr val="A4A3A4"/>
          </p15:clr>
        </p15:guide>
        <p15:guide id="13" pos="4630">
          <p15:clr>
            <a:srgbClr val="A4A3A4"/>
          </p15:clr>
        </p15:guide>
        <p15:guide id="14" pos="5430">
          <p15:clr>
            <a:srgbClr val="A4A3A4"/>
          </p15:clr>
        </p15:guide>
        <p15:guide id="15" orient="horz" pos="2614">
          <p15:clr>
            <a:srgbClr val="A4A3A4"/>
          </p15:clr>
        </p15:guide>
        <p15:guide id="16" orient="horz" pos="4319">
          <p15:clr>
            <a:srgbClr val="A4A3A4"/>
          </p15:clr>
        </p15:guide>
        <p15:guide id="17" orient="horz" pos="4156">
          <p15:clr>
            <a:srgbClr val="A4A3A4"/>
          </p15:clr>
        </p15:guide>
        <p15:guide id="18" orient="horz" pos="1602">
          <p15:clr>
            <a:srgbClr val="A4A3A4"/>
          </p15:clr>
        </p15:guide>
        <p15:guide id="19" orient="horz" pos="482">
          <p15:clr>
            <a:srgbClr val="A4A3A4"/>
          </p15:clr>
        </p15:guide>
        <p15:guide id="20" orient="horz" pos="37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9" autoAdjust="0"/>
    <p:restoredTop sz="47739" autoAdjust="0"/>
  </p:normalViewPr>
  <p:slideViewPr>
    <p:cSldViewPr showGuides="1">
      <p:cViewPr varScale="1">
        <p:scale>
          <a:sx n="58" d="100"/>
          <a:sy n="58" d="100"/>
        </p:scale>
        <p:origin x="-3096" y="84"/>
      </p:cViewPr>
      <p:guideLst>
        <p:guide orient="horz" pos="2160"/>
        <p:guide orient="horz" pos="343"/>
        <p:guide orient="horz" pos="702"/>
        <p:guide orient="horz" pos="3539"/>
        <p:guide orient="horz" pos="4159"/>
        <p:guide orient="horz" pos="4212"/>
        <p:guide orient="horz" pos="4246"/>
        <p:guide orient="horz" pos="235"/>
        <p:guide orient="horz" pos="2614"/>
        <p:guide orient="horz" pos="4319"/>
        <p:guide orient="horz" pos="4156"/>
        <p:guide orient="horz" pos="1602"/>
        <p:guide orient="horz" pos="482"/>
        <p:guide orient="horz" pos="3702"/>
        <p:guide pos="2880"/>
        <p:guide pos="340"/>
        <p:guide pos="2768"/>
        <p:guide pos="3000"/>
        <p:guide pos="4630"/>
        <p:guide pos="5430"/>
      </p:guideLst>
    </p:cSldViewPr>
  </p:slideViewPr>
  <p:notesTextViewPr>
    <p:cViewPr>
      <p:scale>
        <a:sx n="1" d="1"/>
        <a:sy n="1" d="1"/>
      </p:scale>
      <p:origin x="0" y="0"/>
    </p:cViewPr>
  </p:notesTextViewPr>
  <p:sorterViewPr>
    <p:cViewPr>
      <p:scale>
        <a:sx n="66" d="100"/>
        <a:sy n="66" d="100"/>
      </p:scale>
      <p:origin x="0" y="1862"/>
    </p:cViewPr>
  </p:sorterViewPr>
  <p:notesViewPr>
    <p:cSldViewPr>
      <p:cViewPr varScale="1">
        <p:scale>
          <a:sx n="67" d="100"/>
          <a:sy n="67" d="100"/>
        </p:scale>
        <p:origin x="-186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fantomen\homedir$\ec\Mina%20dokument\Dokument\Projekt\Test%20och%20demo\Steg%202\Kurs%20IPR-modul\Patentkostand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12736710917188E-2"/>
          <c:y val="2.0945945277316157E-2"/>
          <c:w val="0.78015218742493109"/>
          <c:h val="0.84492314817227654"/>
        </c:manualLayout>
      </c:layout>
      <c:barChart>
        <c:barDir val="col"/>
        <c:grouping val="stacked"/>
        <c:varyColors val="0"/>
        <c:ser>
          <c:idx val="0"/>
          <c:order val="0"/>
          <c:tx>
            <c:v>Patentbyå</c:v>
          </c:tx>
          <c:invertIfNegative val="0"/>
          <c:cat>
            <c:numRef>
              <c:f>Blad1!$C$3:$C$22</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Blad1!$D$3:$D$22</c:f>
              <c:numCache>
                <c:formatCode>General</c:formatCode>
                <c:ptCount val="20"/>
                <c:pt idx="0">
                  <c:v>75</c:v>
                </c:pt>
                <c:pt idx="1">
                  <c:v>40</c:v>
                </c:pt>
                <c:pt idx="3">
                  <c:v>50</c:v>
                </c:pt>
                <c:pt idx="4">
                  <c:v>50</c:v>
                </c:pt>
                <c:pt idx="5">
                  <c:v>20</c:v>
                </c:pt>
              </c:numCache>
            </c:numRef>
          </c:val>
        </c:ser>
        <c:ser>
          <c:idx val="1"/>
          <c:order val="1"/>
          <c:tx>
            <c:v>Inlämning</c:v>
          </c:tx>
          <c:invertIfNegative val="0"/>
          <c:cat>
            <c:numRef>
              <c:f>Blad1!$C$3:$C$22</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Blad1!$E$3:$E$22</c:f>
              <c:numCache>
                <c:formatCode>General</c:formatCode>
                <c:ptCount val="20"/>
                <c:pt idx="0">
                  <c:v>10</c:v>
                </c:pt>
                <c:pt idx="1">
                  <c:v>30</c:v>
                </c:pt>
                <c:pt idx="3">
                  <c:v>200</c:v>
                </c:pt>
              </c:numCache>
            </c:numRef>
          </c:val>
        </c:ser>
        <c:ser>
          <c:idx val="2"/>
          <c:order val="2"/>
          <c:tx>
            <c:v>Utl byrå</c:v>
          </c:tx>
          <c:invertIfNegative val="0"/>
          <c:cat>
            <c:numRef>
              <c:f>Blad1!$C$3:$C$22</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Blad1!$F$3:$F$22</c:f>
              <c:numCache>
                <c:formatCode>General</c:formatCode>
                <c:ptCount val="20"/>
                <c:pt idx="3">
                  <c:v>50</c:v>
                </c:pt>
              </c:numCache>
            </c:numRef>
          </c:val>
        </c:ser>
        <c:ser>
          <c:idx val="3"/>
          <c:order val="3"/>
          <c:tx>
            <c:v>Årsavgift</c:v>
          </c:tx>
          <c:invertIfNegative val="0"/>
          <c:cat>
            <c:numRef>
              <c:f>Blad1!$C$3:$C$22</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Blad1!$G$3:$G$22</c:f>
              <c:numCache>
                <c:formatCode>General</c:formatCode>
                <c:ptCount val="20"/>
                <c:pt idx="4">
                  <c:v>5</c:v>
                </c:pt>
                <c:pt idx="5">
                  <c:v>10</c:v>
                </c:pt>
                <c:pt idx="6">
                  <c:v>13</c:v>
                </c:pt>
                <c:pt idx="7">
                  <c:v>16</c:v>
                </c:pt>
                <c:pt idx="8">
                  <c:v>19</c:v>
                </c:pt>
                <c:pt idx="9">
                  <c:v>22</c:v>
                </c:pt>
                <c:pt idx="10">
                  <c:v>25</c:v>
                </c:pt>
                <c:pt idx="11">
                  <c:v>28</c:v>
                </c:pt>
                <c:pt idx="12">
                  <c:v>31</c:v>
                </c:pt>
                <c:pt idx="13">
                  <c:v>34</c:v>
                </c:pt>
                <c:pt idx="14">
                  <c:v>37</c:v>
                </c:pt>
                <c:pt idx="15">
                  <c:v>40</c:v>
                </c:pt>
                <c:pt idx="16">
                  <c:v>43</c:v>
                </c:pt>
                <c:pt idx="17">
                  <c:v>46</c:v>
                </c:pt>
                <c:pt idx="18">
                  <c:v>49</c:v>
                </c:pt>
                <c:pt idx="19">
                  <c:v>52</c:v>
                </c:pt>
              </c:numCache>
            </c:numRef>
          </c:val>
        </c:ser>
        <c:dLbls>
          <c:showLegendKey val="0"/>
          <c:showVal val="0"/>
          <c:showCatName val="0"/>
          <c:showSerName val="0"/>
          <c:showPercent val="0"/>
          <c:showBubbleSize val="0"/>
        </c:dLbls>
        <c:gapWidth val="150"/>
        <c:overlap val="100"/>
        <c:axId val="204456320"/>
        <c:axId val="204457856"/>
      </c:barChart>
      <c:lineChart>
        <c:grouping val="standard"/>
        <c:varyColors val="0"/>
        <c:ser>
          <c:idx val="4"/>
          <c:order val="4"/>
          <c:tx>
            <c:v>Ackumulerat</c:v>
          </c:tx>
          <c:marker>
            <c:symbol val="none"/>
          </c:marker>
          <c:val>
            <c:numRef>
              <c:f>Blad1!$I$3:$I$22</c:f>
              <c:numCache>
                <c:formatCode>General</c:formatCode>
                <c:ptCount val="20"/>
                <c:pt idx="0">
                  <c:v>85</c:v>
                </c:pt>
                <c:pt idx="1">
                  <c:v>155</c:v>
                </c:pt>
                <c:pt idx="2">
                  <c:v>155</c:v>
                </c:pt>
                <c:pt idx="3">
                  <c:v>405</c:v>
                </c:pt>
                <c:pt idx="4">
                  <c:v>460</c:v>
                </c:pt>
                <c:pt idx="5">
                  <c:v>490</c:v>
                </c:pt>
                <c:pt idx="6">
                  <c:v>503</c:v>
                </c:pt>
                <c:pt idx="7">
                  <c:v>519</c:v>
                </c:pt>
                <c:pt idx="8">
                  <c:v>538</c:v>
                </c:pt>
                <c:pt idx="9">
                  <c:v>560</c:v>
                </c:pt>
                <c:pt idx="10">
                  <c:v>585</c:v>
                </c:pt>
                <c:pt idx="11">
                  <c:v>613</c:v>
                </c:pt>
                <c:pt idx="12">
                  <c:v>644</c:v>
                </c:pt>
                <c:pt idx="13">
                  <c:v>678</c:v>
                </c:pt>
                <c:pt idx="14">
                  <c:v>715</c:v>
                </c:pt>
                <c:pt idx="15">
                  <c:v>755</c:v>
                </c:pt>
                <c:pt idx="16">
                  <c:v>798</c:v>
                </c:pt>
                <c:pt idx="17">
                  <c:v>844</c:v>
                </c:pt>
                <c:pt idx="18">
                  <c:v>893</c:v>
                </c:pt>
                <c:pt idx="19">
                  <c:v>945</c:v>
                </c:pt>
              </c:numCache>
            </c:numRef>
          </c:val>
          <c:smooth val="0"/>
        </c:ser>
        <c:dLbls>
          <c:showLegendKey val="0"/>
          <c:showVal val="0"/>
          <c:showCatName val="0"/>
          <c:showSerName val="0"/>
          <c:showPercent val="0"/>
          <c:showBubbleSize val="0"/>
        </c:dLbls>
        <c:marker val="1"/>
        <c:smooth val="0"/>
        <c:axId val="204461952"/>
        <c:axId val="204460032"/>
      </c:lineChart>
      <c:catAx>
        <c:axId val="204456320"/>
        <c:scaling>
          <c:orientation val="minMax"/>
        </c:scaling>
        <c:delete val="0"/>
        <c:axPos val="b"/>
        <c:numFmt formatCode="General" sourceLinked="1"/>
        <c:majorTickMark val="out"/>
        <c:minorTickMark val="none"/>
        <c:tickLblPos val="nextTo"/>
        <c:txPr>
          <a:bodyPr rot="2700000"/>
          <a:lstStyle/>
          <a:p>
            <a:pPr>
              <a:defRPr sz="1200" baseline="0"/>
            </a:pPr>
            <a:endParaRPr lang="sv-SE"/>
          </a:p>
        </c:txPr>
        <c:crossAx val="204457856"/>
        <c:crosses val="autoZero"/>
        <c:auto val="1"/>
        <c:lblAlgn val="ctr"/>
        <c:lblOffset val="100"/>
        <c:tickMarkSkip val="1"/>
        <c:noMultiLvlLbl val="0"/>
      </c:catAx>
      <c:valAx>
        <c:axId val="204457856"/>
        <c:scaling>
          <c:orientation val="minMax"/>
        </c:scaling>
        <c:delete val="0"/>
        <c:axPos val="l"/>
        <c:title>
          <c:tx>
            <c:rich>
              <a:bodyPr rot="-5400000" vert="horz"/>
              <a:lstStyle/>
              <a:p>
                <a:pPr>
                  <a:defRPr/>
                </a:pPr>
                <a:r>
                  <a:rPr lang="sv-SE" dirty="0" smtClean="0"/>
                  <a:t>Kostnad</a:t>
                </a:r>
                <a:r>
                  <a:rPr lang="sv-SE" dirty="0"/>
                  <a:t>, </a:t>
                </a:r>
                <a:r>
                  <a:rPr lang="sv-SE" dirty="0" err="1"/>
                  <a:t>kSEK</a:t>
                </a:r>
                <a:endParaRPr lang="sv-SE" dirty="0"/>
              </a:p>
            </c:rich>
          </c:tx>
          <c:layout>
            <c:manualLayout>
              <c:xMode val="edge"/>
              <c:yMode val="edge"/>
              <c:x val="4.5877886431034826E-3"/>
              <c:y val="0.35914198151281251"/>
            </c:manualLayout>
          </c:layout>
          <c:overlay val="0"/>
        </c:title>
        <c:numFmt formatCode="General" sourceLinked="1"/>
        <c:majorTickMark val="out"/>
        <c:minorTickMark val="none"/>
        <c:tickLblPos val="nextTo"/>
        <c:txPr>
          <a:bodyPr/>
          <a:lstStyle/>
          <a:p>
            <a:pPr>
              <a:defRPr sz="1200" baseline="0"/>
            </a:pPr>
            <a:endParaRPr lang="sv-SE"/>
          </a:p>
        </c:txPr>
        <c:crossAx val="204456320"/>
        <c:crosses val="autoZero"/>
        <c:crossBetween val="between"/>
      </c:valAx>
      <c:valAx>
        <c:axId val="204460032"/>
        <c:scaling>
          <c:orientation val="minMax"/>
        </c:scaling>
        <c:delete val="0"/>
        <c:axPos val="r"/>
        <c:title>
          <c:tx>
            <c:rich>
              <a:bodyPr rot="-5400000" vert="horz"/>
              <a:lstStyle/>
              <a:p>
                <a:pPr>
                  <a:defRPr/>
                </a:pPr>
                <a:r>
                  <a:rPr lang="sv-SE"/>
                  <a:t>Ackumulerad</a:t>
                </a:r>
                <a:r>
                  <a:rPr lang="sv-SE" baseline="0"/>
                  <a:t> kostnad, kSEK</a:t>
                </a:r>
                <a:endParaRPr lang="sv-SE"/>
              </a:p>
            </c:rich>
          </c:tx>
          <c:layout>
            <c:manualLayout>
              <c:xMode val="edge"/>
              <c:yMode val="edge"/>
              <c:x val="0.92585640179424467"/>
              <c:y val="0.29744561723412588"/>
            </c:manualLayout>
          </c:layout>
          <c:overlay val="0"/>
        </c:title>
        <c:numFmt formatCode="General" sourceLinked="1"/>
        <c:majorTickMark val="out"/>
        <c:minorTickMark val="none"/>
        <c:tickLblPos val="nextTo"/>
        <c:txPr>
          <a:bodyPr/>
          <a:lstStyle/>
          <a:p>
            <a:pPr>
              <a:defRPr sz="1200" baseline="0"/>
            </a:pPr>
            <a:endParaRPr lang="sv-SE"/>
          </a:p>
        </c:txPr>
        <c:crossAx val="204461952"/>
        <c:crosses val="max"/>
        <c:crossBetween val="between"/>
      </c:valAx>
      <c:catAx>
        <c:axId val="204461952"/>
        <c:scaling>
          <c:orientation val="minMax"/>
        </c:scaling>
        <c:delete val="1"/>
        <c:axPos val="b"/>
        <c:majorTickMark val="out"/>
        <c:minorTickMark val="none"/>
        <c:tickLblPos val="none"/>
        <c:crossAx val="204460032"/>
        <c:crosses val="autoZero"/>
        <c:auto val="1"/>
        <c:lblAlgn val="ctr"/>
        <c:lblOffset val="100"/>
        <c:noMultiLvlLbl val="0"/>
      </c:catAx>
      <c:spPr>
        <a:noFill/>
        <a:ln w="25400">
          <a:noFill/>
        </a:ln>
      </c:spPr>
    </c:plotArea>
    <c:legend>
      <c:legendPos val="r"/>
      <c:layout>
        <c:manualLayout>
          <c:xMode val="edge"/>
          <c:yMode val="edge"/>
          <c:x val="0.58255346398725505"/>
          <c:y val="0.46091882440139953"/>
          <c:w val="0.15852523283753764"/>
          <c:h val="0.24782434301475814"/>
        </c:manualLayout>
      </c:layout>
      <c:overlay val="0"/>
      <c:txPr>
        <a:bodyPr/>
        <a:lstStyle/>
        <a:p>
          <a:pPr>
            <a:defRPr sz="1200" baseline="0"/>
          </a:pPr>
          <a:endParaRPr lang="sv-SE"/>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AF317-FBCB-4143-A158-3C0E80091DB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sv-SE"/>
        </a:p>
      </dgm:t>
    </dgm:pt>
    <dgm:pt modelId="{D2B7D617-827A-42F9-BCCE-52694FA8707B}">
      <dgm:prSet phldrT="[Text]"/>
      <dgm:spPr/>
      <dgm:t>
        <a:bodyPr/>
        <a:lstStyle/>
        <a:p>
          <a:r>
            <a:rPr lang="sv-SE" dirty="0" smtClean="0"/>
            <a:t>Bakgrund</a:t>
          </a:r>
          <a:endParaRPr lang="sv-SE" dirty="0"/>
        </a:p>
      </dgm:t>
    </dgm:pt>
    <dgm:pt modelId="{2DC7C5BE-D970-4E39-AAC0-8500867953A4}" type="parTrans" cxnId="{9EDC3D61-62C5-4367-B602-6E17156A22FB}">
      <dgm:prSet/>
      <dgm:spPr/>
      <dgm:t>
        <a:bodyPr/>
        <a:lstStyle/>
        <a:p>
          <a:endParaRPr lang="sv-SE"/>
        </a:p>
      </dgm:t>
    </dgm:pt>
    <dgm:pt modelId="{EA91F40F-3E7D-46E1-A623-8D9E1D8B8200}" type="sibTrans" cxnId="{9EDC3D61-62C5-4367-B602-6E17156A22FB}">
      <dgm:prSet/>
      <dgm:spPr/>
      <dgm:t>
        <a:bodyPr/>
        <a:lstStyle/>
        <a:p>
          <a:endParaRPr lang="sv-SE"/>
        </a:p>
      </dgm:t>
    </dgm:pt>
    <dgm:pt modelId="{DC7AB5B0-F307-4649-B553-56556C259504}">
      <dgm:prSet phldrT="[Text]"/>
      <dgm:spPr/>
      <dgm:t>
        <a:bodyPr/>
        <a:lstStyle/>
        <a:p>
          <a:r>
            <a:rPr lang="sv-SE" dirty="0" smtClean="0"/>
            <a:t>Enskilt resultat</a:t>
          </a:r>
          <a:endParaRPr lang="sv-SE" dirty="0"/>
        </a:p>
      </dgm:t>
    </dgm:pt>
    <dgm:pt modelId="{A338C1B9-DFCC-4D0F-8A2E-F5702DC62A96}" type="parTrans" cxnId="{EE956CED-BA1B-4D93-82FA-9B491359FC02}">
      <dgm:prSet/>
      <dgm:spPr/>
      <dgm:t>
        <a:bodyPr/>
        <a:lstStyle/>
        <a:p>
          <a:endParaRPr lang="sv-SE"/>
        </a:p>
      </dgm:t>
    </dgm:pt>
    <dgm:pt modelId="{FD82EFE9-318F-48B5-A39E-C9024C5847C0}" type="sibTrans" cxnId="{EE956CED-BA1B-4D93-82FA-9B491359FC02}">
      <dgm:prSet/>
      <dgm:spPr/>
      <dgm:t>
        <a:bodyPr/>
        <a:lstStyle/>
        <a:p>
          <a:endParaRPr lang="sv-SE"/>
        </a:p>
      </dgm:t>
    </dgm:pt>
    <dgm:pt modelId="{4EE51170-755B-497D-A9DA-7738F5E1A4D9}">
      <dgm:prSet phldrT="[Text]"/>
      <dgm:spPr/>
      <dgm:t>
        <a:bodyPr/>
        <a:lstStyle/>
        <a:p>
          <a:r>
            <a:rPr lang="sv-SE" dirty="0" smtClean="0"/>
            <a:t>Gemensamt resultat</a:t>
          </a:r>
          <a:endParaRPr lang="sv-SE" dirty="0"/>
        </a:p>
      </dgm:t>
    </dgm:pt>
    <dgm:pt modelId="{EB0D9817-54D1-4A86-8157-F597733BD11F}" type="parTrans" cxnId="{0E163015-8C92-40D3-8A60-BEDC10372A6E}">
      <dgm:prSet/>
      <dgm:spPr/>
      <dgm:t>
        <a:bodyPr/>
        <a:lstStyle/>
        <a:p>
          <a:endParaRPr lang="sv-SE"/>
        </a:p>
      </dgm:t>
    </dgm:pt>
    <dgm:pt modelId="{E302C6DB-80DA-41F6-92F6-7DF5FAC33A49}" type="sibTrans" cxnId="{0E163015-8C92-40D3-8A60-BEDC10372A6E}">
      <dgm:prSet/>
      <dgm:spPr/>
      <dgm:t>
        <a:bodyPr/>
        <a:lstStyle/>
        <a:p>
          <a:endParaRPr lang="sv-SE"/>
        </a:p>
      </dgm:t>
    </dgm:pt>
    <dgm:pt modelId="{2AA28B41-A9C8-408F-8BBB-911E4B85DB58}">
      <dgm:prSet phldrT="[Text]"/>
      <dgm:spPr/>
      <dgm:t>
        <a:bodyPr/>
        <a:lstStyle/>
        <a:p>
          <a:r>
            <a:rPr lang="sv-SE" dirty="0" smtClean="0"/>
            <a:t>Part 1</a:t>
          </a:r>
          <a:endParaRPr lang="sv-SE" dirty="0"/>
        </a:p>
      </dgm:t>
    </dgm:pt>
    <dgm:pt modelId="{ACDBFD53-1A1B-407F-B2C5-44C7D2EA9460}" type="parTrans" cxnId="{19BC2DCD-61EC-4218-8FA9-3F26C819BB8F}">
      <dgm:prSet/>
      <dgm:spPr/>
      <dgm:t>
        <a:bodyPr/>
        <a:lstStyle/>
        <a:p>
          <a:endParaRPr lang="sv-SE"/>
        </a:p>
      </dgm:t>
    </dgm:pt>
    <dgm:pt modelId="{4D797894-1C53-43E5-9A9E-C03F28801ECF}" type="sibTrans" cxnId="{19BC2DCD-61EC-4218-8FA9-3F26C819BB8F}">
      <dgm:prSet/>
      <dgm:spPr/>
      <dgm:t>
        <a:bodyPr/>
        <a:lstStyle/>
        <a:p>
          <a:endParaRPr lang="sv-SE"/>
        </a:p>
      </dgm:t>
    </dgm:pt>
    <dgm:pt modelId="{EACECE69-73F4-4FAD-A0AF-33AC9AE5C691}">
      <dgm:prSet phldrT="[Text]"/>
      <dgm:spPr/>
      <dgm:t>
        <a:bodyPr/>
        <a:lstStyle/>
        <a:p>
          <a:r>
            <a:rPr lang="sv-SE" dirty="0" smtClean="0"/>
            <a:t>Part 2</a:t>
          </a:r>
          <a:endParaRPr lang="sv-SE" dirty="0"/>
        </a:p>
      </dgm:t>
    </dgm:pt>
    <dgm:pt modelId="{1B445906-A32A-412A-A0BC-46F942A43788}" type="parTrans" cxnId="{9A959B7A-96AE-4201-A686-27A236B42328}">
      <dgm:prSet/>
      <dgm:spPr/>
      <dgm:t>
        <a:bodyPr/>
        <a:lstStyle/>
        <a:p>
          <a:endParaRPr lang="sv-SE"/>
        </a:p>
      </dgm:t>
    </dgm:pt>
    <dgm:pt modelId="{D4A7A361-F4D7-48C7-A7A6-2F1B8AF137FA}" type="sibTrans" cxnId="{9A959B7A-96AE-4201-A686-27A236B42328}">
      <dgm:prSet/>
      <dgm:spPr/>
      <dgm:t>
        <a:bodyPr/>
        <a:lstStyle/>
        <a:p>
          <a:endParaRPr lang="sv-SE"/>
        </a:p>
      </dgm:t>
    </dgm:pt>
    <dgm:pt modelId="{50A8D67B-91B2-4B24-A1C3-461CAF1A3E63}">
      <dgm:prSet phldrT="[Text]"/>
      <dgm:spPr/>
      <dgm:t>
        <a:bodyPr/>
        <a:lstStyle/>
        <a:p>
          <a:r>
            <a:rPr lang="sv-SE" dirty="0" smtClean="0"/>
            <a:t>Part 3</a:t>
          </a:r>
          <a:endParaRPr lang="sv-SE" dirty="0"/>
        </a:p>
      </dgm:t>
    </dgm:pt>
    <dgm:pt modelId="{F9C95A80-D621-4A5B-9191-AB5C7C27BD74}" type="parTrans" cxnId="{7EC6DBF6-3019-4DF3-824E-C0EECE656D58}">
      <dgm:prSet/>
      <dgm:spPr/>
      <dgm:t>
        <a:bodyPr/>
        <a:lstStyle/>
        <a:p>
          <a:endParaRPr lang="sv-SE"/>
        </a:p>
      </dgm:t>
    </dgm:pt>
    <dgm:pt modelId="{E10935BC-54F9-4354-9091-23136C378920}" type="sibTrans" cxnId="{7EC6DBF6-3019-4DF3-824E-C0EECE656D58}">
      <dgm:prSet/>
      <dgm:spPr/>
      <dgm:t>
        <a:bodyPr/>
        <a:lstStyle/>
        <a:p>
          <a:endParaRPr lang="sv-SE"/>
        </a:p>
      </dgm:t>
    </dgm:pt>
    <dgm:pt modelId="{34C05AF9-49E1-4264-AFC5-BEB921FABED4}">
      <dgm:prSet phldrT="[Text]"/>
      <dgm:spPr/>
      <dgm:t>
        <a:bodyPr/>
        <a:lstStyle/>
        <a:p>
          <a:r>
            <a:rPr lang="sv-SE" dirty="0" smtClean="0"/>
            <a:t>Part1 </a:t>
          </a:r>
          <a:endParaRPr lang="sv-SE" dirty="0"/>
        </a:p>
      </dgm:t>
    </dgm:pt>
    <dgm:pt modelId="{570E15A3-C927-4345-831A-74F5D24F30AC}" type="parTrans" cxnId="{A3C15DB6-0D80-43D3-96DA-26467B9AE957}">
      <dgm:prSet/>
      <dgm:spPr/>
      <dgm:t>
        <a:bodyPr/>
        <a:lstStyle/>
        <a:p>
          <a:endParaRPr lang="sv-SE"/>
        </a:p>
      </dgm:t>
    </dgm:pt>
    <dgm:pt modelId="{D4E0C1C6-0AA9-4D0D-BE51-D18A90FF4126}" type="sibTrans" cxnId="{A3C15DB6-0D80-43D3-96DA-26467B9AE957}">
      <dgm:prSet/>
      <dgm:spPr/>
      <dgm:t>
        <a:bodyPr/>
        <a:lstStyle/>
        <a:p>
          <a:endParaRPr lang="sv-SE"/>
        </a:p>
      </dgm:t>
    </dgm:pt>
    <dgm:pt modelId="{87F54A9E-C34A-483F-AF92-ACF089D2D88D}">
      <dgm:prSet phldrT="[Text]"/>
      <dgm:spPr/>
      <dgm:t>
        <a:bodyPr/>
        <a:lstStyle/>
        <a:p>
          <a:r>
            <a:rPr lang="sv-SE" dirty="0" smtClean="0"/>
            <a:t>Part 3</a:t>
          </a:r>
          <a:endParaRPr lang="sv-SE" dirty="0"/>
        </a:p>
      </dgm:t>
    </dgm:pt>
    <dgm:pt modelId="{2DC2BCB1-40BA-431C-A12B-A1B6A18E61D0}" type="parTrans" cxnId="{15096538-E487-45E4-8254-A5A7EE3B2977}">
      <dgm:prSet/>
      <dgm:spPr/>
      <dgm:t>
        <a:bodyPr/>
        <a:lstStyle/>
        <a:p>
          <a:endParaRPr lang="sv-SE"/>
        </a:p>
      </dgm:t>
    </dgm:pt>
    <dgm:pt modelId="{E8A657A9-D63A-4C8E-9C1A-05E08D934D55}" type="sibTrans" cxnId="{15096538-E487-45E4-8254-A5A7EE3B2977}">
      <dgm:prSet/>
      <dgm:spPr/>
      <dgm:t>
        <a:bodyPr/>
        <a:lstStyle/>
        <a:p>
          <a:endParaRPr lang="sv-SE"/>
        </a:p>
      </dgm:t>
    </dgm:pt>
    <dgm:pt modelId="{94D5924A-6647-4F11-A87B-B34C5603E3B6}">
      <dgm:prSet phldrT="[Text]" custT="1"/>
      <dgm:spPr/>
      <dgm:t>
        <a:bodyPr/>
        <a:lstStyle/>
        <a:p>
          <a:r>
            <a:rPr lang="sv-SE" sz="1400" dirty="0" smtClean="0"/>
            <a:t>Exploatering av resultat</a:t>
          </a:r>
          <a:endParaRPr lang="sv-SE" sz="1400" dirty="0"/>
        </a:p>
      </dgm:t>
    </dgm:pt>
    <dgm:pt modelId="{C4FEA1B8-8B2A-4FA9-96E5-1347E57D270E}" type="sibTrans" cxnId="{7ECCBC35-4AE7-4418-B676-403C48629A15}">
      <dgm:prSet/>
      <dgm:spPr/>
      <dgm:t>
        <a:bodyPr/>
        <a:lstStyle/>
        <a:p>
          <a:endParaRPr lang="sv-SE"/>
        </a:p>
      </dgm:t>
    </dgm:pt>
    <dgm:pt modelId="{3477A9C2-F9C0-4D0A-A14D-56D329B9589C}" type="parTrans" cxnId="{7ECCBC35-4AE7-4418-B676-403C48629A15}">
      <dgm:prSet/>
      <dgm:spPr/>
      <dgm:t>
        <a:bodyPr/>
        <a:lstStyle/>
        <a:p>
          <a:endParaRPr lang="sv-SE"/>
        </a:p>
      </dgm:t>
    </dgm:pt>
    <dgm:pt modelId="{751D4EC6-5D09-4175-B4E6-401DFF3EAAD6}" type="pres">
      <dgm:prSet presAssocID="{54DAF317-FBCB-4143-A158-3C0E80091DB8}" presName="Name0" presStyleCnt="0">
        <dgm:presLayoutVars>
          <dgm:chMax val="4"/>
          <dgm:resizeHandles val="exact"/>
        </dgm:presLayoutVars>
      </dgm:prSet>
      <dgm:spPr/>
      <dgm:t>
        <a:bodyPr/>
        <a:lstStyle/>
        <a:p>
          <a:endParaRPr lang="sv-SE"/>
        </a:p>
      </dgm:t>
    </dgm:pt>
    <dgm:pt modelId="{0295B132-DA04-48DC-B656-3BFB6CDE0507}" type="pres">
      <dgm:prSet presAssocID="{54DAF317-FBCB-4143-A158-3C0E80091DB8}" presName="ellipse" presStyleLbl="trBgShp" presStyleIdx="0" presStyleCnt="1"/>
      <dgm:spPr/>
    </dgm:pt>
    <dgm:pt modelId="{A786BD6C-87F5-45CE-9643-5C1B68D2FD9C}" type="pres">
      <dgm:prSet presAssocID="{54DAF317-FBCB-4143-A158-3C0E80091DB8}" presName="arrow1" presStyleLbl="fgShp" presStyleIdx="0" presStyleCnt="1"/>
      <dgm:spPr/>
    </dgm:pt>
    <dgm:pt modelId="{8C06592E-A311-4A13-970A-B91304A3FF62}" type="pres">
      <dgm:prSet presAssocID="{54DAF317-FBCB-4143-A158-3C0E80091DB8}" presName="rectangle" presStyleLbl="revTx" presStyleIdx="0" presStyleCnt="1" custScaleX="80324" custScaleY="64727">
        <dgm:presLayoutVars>
          <dgm:bulletEnabled val="1"/>
        </dgm:presLayoutVars>
      </dgm:prSet>
      <dgm:spPr/>
      <dgm:t>
        <a:bodyPr/>
        <a:lstStyle/>
        <a:p>
          <a:endParaRPr lang="sv-SE"/>
        </a:p>
      </dgm:t>
    </dgm:pt>
    <dgm:pt modelId="{266C2B67-5D64-49ED-AD59-433E5486909B}" type="pres">
      <dgm:prSet presAssocID="{DC7AB5B0-F307-4649-B553-56556C259504}" presName="item1" presStyleLbl="node1" presStyleIdx="0" presStyleCnt="3">
        <dgm:presLayoutVars>
          <dgm:bulletEnabled val="1"/>
        </dgm:presLayoutVars>
      </dgm:prSet>
      <dgm:spPr/>
      <dgm:t>
        <a:bodyPr/>
        <a:lstStyle/>
        <a:p>
          <a:endParaRPr lang="sv-SE"/>
        </a:p>
      </dgm:t>
    </dgm:pt>
    <dgm:pt modelId="{8EE0FE42-64AC-4362-8229-54ADFC955EF8}" type="pres">
      <dgm:prSet presAssocID="{4EE51170-755B-497D-A9DA-7738F5E1A4D9}" presName="item2" presStyleLbl="node1" presStyleIdx="1" presStyleCnt="3">
        <dgm:presLayoutVars>
          <dgm:bulletEnabled val="1"/>
        </dgm:presLayoutVars>
      </dgm:prSet>
      <dgm:spPr/>
      <dgm:t>
        <a:bodyPr/>
        <a:lstStyle/>
        <a:p>
          <a:endParaRPr lang="sv-SE"/>
        </a:p>
      </dgm:t>
    </dgm:pt>
    <dgm:pt modelId="{C5F88ED1-4E70-458C-B244-FB854428EA80}" type="pres">
      <dgm:prSet presAssocID="{94D5924A-6647-4F11-A87B-B34C5603E3B6}" presName="item3" presStyleLbl="node1" presStyleIdx="2" presStyleCnt="3">
        <dgm:presLayoutVars>
          <dgm:bulletEnabled val="1"/>
        </dgm:presLayoutVars>
      </dgm:prSet>
      <dgm:spPr/>
      <dgm:t>
        <a:bodyPr/>
        <a:lstStyle/>
        <a:p>
          <a:endParaRPr lang="sv-SE"/>
        </a:p>
      </dgm:t>
    </dgm:pt>
    <dgm:pt modelId="{47218B3A-AA34-4E44-9148-030964E1405B}" type="pres">
      <dgm:prSet presAssocID="{54DAF317-FBCB-4143-A158-3C0E80091DB8}" presName="funnel" presStyleLbl="trAlignAcc1" presStyleIdx="0" presStyleCnt="1"/>
      <dgm:spPr/>
    </dgm:pt>
  </dgm:ptLst>
  <dgm:cxnLst>
    <dgm:cxn modelId="{7ECCBC35-4AE7-4418-B676-403C48629A15}" srcId="{54DAF317-FBCB-4143-A158-3C0E80091DB8}" destId="{94D5924A-6647-4F11-A87B-B34C5603E3B6}" srcOrd="3" destOrd="0" parTransId="{3477A9C2-F9C0-4D0A-A14D-56D329B9589C}" sibTransId="{C4FEA1B8-8B2A-4FA9-96E5-1347E57D270E}"/>
    <dgm:cxn modelId="{EE956CED-BA1B-4D93-82FA-9B491359FC02}" srcId="{54DAF317-FBCB-4143-A158-3C0E80091DB8}" destId="{DC7AB5B0-F307-4649-B553-56556C259504}" srcOrd="1" destOrd="0" parTransId="{A338C1B9-DFCC-4D0F-8A2E-F5702DC62A96}" sibTransId="{FD82EFE9-318F-48B5-A39E-C9024C5847C0}"/>
    <dgm:cxn modelId="{EF63FFB4-3B81-4CDB-940C-04484C157FD9}" type="presOf" srcId="{2AA28B41-A9C8-408F-8BBB-911E4B85DB58}" destId="{C5F88ED1-4E70-458C-B244-FB854428EA80}" srcOrd="0" destOrd="1" presId="urn:microsoft.com/office/officeart/2005/8/layout/funnel1"/>
    <dgm:cxn modelId="{9604A5EA-C32F-4B27-87DC-F5D087B17772}" type="presOf" srcId="{34C05AF9-49E1-4264-AFC5-BEB921FABED4}" destId="{266C2B67-5D64-49ED-AD59-433E5486909B}" srcOrd="0" destOrd="1" presId="urn:microsoft.com/office/officeart/2005/8/layout/funnel1"/>
    <dgm:cxn modelId="{2661F652-E4F8-49EB-B412-B643422EE4F9}" type="presOf" srcId="{D2B7D617-827A-42F9-BCCE-52694FA8707B}" destId="{C5F88ED1-4E70-458C-B244-FB854428EA80}" srcOrd="0" destOrd="0" presId="urn:microsoft.com/office/officeart/2005/8/layout/funnel1"/>
    <dgm:cxn modelId="{682398C5-1FA0-496E-8C15-C3EF991242D8}" type="presOf" srcId="{4EE51170-755B-497D-A9DA-7738F5E1A4D9}" destId="{266C2B67-5D64-49ED-AD59-433E5486909B}" srcOrd="0" destOrd="0" presId="urn:microsoft.com/office/officeart/2005/8/layout/funnel1"/>
    <dgm:cxn modelId="{1CCFC56F-2FD1-48EB-9CB8-7954C86F5CFC}" type="presOf" srcId="{54DAF317-FBCB-4143-A158-3C0E80091DB8}" destId="{751D4EC6-5D09-4175-B4E6-401DFF3EAAD6}" srcOrd="0" destOrd="0" presId="urn:microsoft.com/office/officeart/2005/8/layout/funnel1"/>
    <dgm:cxn modelId="{9EDC3D61-62C5-4367-B602-6E17156A22FB}" srcId="{54DAF317-FBCB-4143-A158-3C0E80091DB8}" destId="{D2B7D617-827A-42F9-BCCE-52694FA8707B}" srcOrd="0" destOrd="0" parTransId="{2DC7C5BE-D970-4E39-AAC0-8500867953A4}" sibTransId="{EA91F40F-3E7D-46E1-A623-8D9E1D8B8200}"/>
    <dgm:cxn modelId="{7EC6DBF6-3019-4DF3-824E-C0EECE656D58}" srcId="{DC7AB5B0-F307-4649-B553-56556C259504}" destId="{50A8D67B-91B2-4B24-A1C3-461CAF1A3E63}" srcOrd="0" destOrd="0" parTransId="{F9C95A80-D621-4A5B-9191-AB5C7C27BD74}" sibTransId="{E10935BC-54F9-4354-9091-23136C378920}"/>
    <dgm:cxn modelId="{A1EB70A4-60DC-44D7-A093-31E93E32EAF0}" type="presOf" srcId="{87F54A9E-C34A-483F-AF92-ACF089D2D88D}" destId="{266C2B67-5D64-49ED-AD59-433E5486909B}" srcOrd="0" destOrd="2" presId="urn:microsoft.com/office/officeart/2005/8/layout/funnel1"/>
    <dgm:cxn modelId="{19BC2DCD-61EC-4218-8FA9-3F26C819BB8F}" srcId="{D2B7D617-827A-42F9-BCCE-52694FA8707B}" destId="{2AA28B41-A9C8-408F-8BBB-911E4B85DB58}" srcOrd="0" destOrd="0" parTransId="{ACDBFD53-1A1B-407F-B2C5-44C7D2EA9460}" sibTransId="{4D797894-1C53-43E5-9A9E-C03F28801ECF}"/>
    <dgm:cxn modelId="{A3C15DB6-0D80-43D3-96DA-26467B9AE957}" srcId="{4EE51170-755B-497D-A9DA-7738F5E1A4D9}" destId="{34C05AF9-49E1-4264-AFC5-BEB921FABED4}" srcOrd="0" destOrd="0" parTransId="{570E15A3-C927-4345-831A-74F5D24F30AC}" sibTransId="{D4E0C1C6-0AA9-4D0D-BE51-D18A90FF4126}"/>
    <dgm:cxn modelId="{15096538-E487-45E4-8254-A5A7EE3B2977}" srcId="{4EE51170-755B-497D-A9DA-7738F5E1A4D9}" destId="{87F54A9E-C34A-483F-AF92-ACF089D2D88D}" srcOrd="1" destOrd="0" parTransId="{2DC2BCB1-40BA-431C-A12B-A1B6A18E61D0}" sibTransId="{E8A657A9-D63A-4C8E-9C1A-05E08D934D55}"/>
    <dgm:cxn modelId="{0E163015-8C92-40D3-8A60-BEDC10372A6E}" srcId="{54DAF317-FBCB-4143-A158-3C0E80091DB8}" destId="{4EE51170-755B-497D-A9DA-7738F5E1A4D9}" srcOrd="2" destOrd="0" parTransId="{EB0D9817-54D1-4A86-8157-F597733BD11F}" sibTransId="{E302C6DB-80DA-41F6-92F6-7DF5FAC33A49}"/>
    <dgm:cxn modelId="{D70ED0B1-832F-4F4D-9955-CCA2AA4FFEFF}" type="presOf" srcId="{EACECE69-73F4-4FAD-A0AF-33AC9AE5C691}" destId="{C5F88ED1-4E70-458C-B244-FB854428EA80}" srcOrd="0" destOrd="2" presId="urn:microsoft.com/office/officeart/2005/8/layout/funnel1"/>
    <dgm:cxn modelId="{32AD445C-52AD-40CD-8F8F-B9D2CE5D4329}" type="presOf" srcId="{50A8D67B-91B2-4B24-A1C3-461CAF1A3E63}" destId="{8EE0FE42-64AC-4362-8229-54ADFC955EF8}" srcOrd="0" destOrd="1" presId="urn:microsoft.com/office/officeart/2005/8/layout/funnel1"/>
    <dgm:cxn modelId="{FCEF7F0E-B514-4E4A-8261-A7801AEAEEFE}" type="presOf" srcId="{DC7AB5B0-F307-4649-B553-56556C259504}" destId="{8EE0FE42-64AC-4362-8229-54ADFC955EF8}" srcOrd="0" destOrd="0" presId="urn:microsoft.com/office/officeart/2005/8/layout/funnel1"/>
    <dgm:cxn modelId="{9A959B7A-96AE-4201-A686-27A236B42328}" srcId="{D2B7D617-827A-42F9-BCCE-52694FA8707B}" destId="{EACECE69-73F4-4FAD-A0AF-33AC9AE5C691}" srcOrd="1" destOrd="0" parTransId="{1B445906-A32A-412A-A0BC-46F942A43788}" sibTransId="{D4A7A361-F4D7-48C7-A7A6-2F1B8AF137FA}"/>
    <dgm:cxn modelId="{5CE9D68C-CE14-49CD-BB74-C4E160239E55}" type="presOf" srcId="{94D5924A-6647-4F11-A87B-B34C5603E3B6}" destId="{8C06592E-A311-4A13-970A-B91304A3FF62}" srcOrd="0" destOrd="0" presId="urn:microsoft.com/office/officeart/2005/8/layout/funnel1"/>
    <dgm:cxn modelId="{6B1B1636-F749-44F1-9E73-4FAE7B715434}" type="presParOf" srcId="{751D4EC6-5D09-4175-B4E6-401DFF3EAAD6}" destId="{0295B132-DA04-48DC-B656-3BFB6CDE0507}" srcOrd="0" destOrd="0" presId="urn:microsoft.com/office/officeart/2005/8/layout/funnel1"/>
    <dgm:cxn modelId="{66CC4EF8-4148-4189-8EAB-9392A0480769}" type="presParOf" srcId="{751D4EC6-5D09-4175-B4E6-401DFF3EAAD6}" destId="{A786BD6C-87F5-45CE-9643-5C1B68D2FD9C}" srcOrd="1" destOrd="0" presId="urn:microsoft.com/office/officeart/2005/8/layout/funnel1"/>
    <dgm:cxn modelId="{66CAF682-BE2C-4031-A6D1-DDD0B925B70F}" type="presParOf" srcId="{751D4EC6-5D09-4175-B4E6-401DFF3EAAD6}" destId="{8C06592E-A311-4A13-970A-B91304A3FF62}" srcOrd="2" destOrd="0" presId="urn:microsoft.com/office/officeart/2005/8/layout/funnel1"/>
    <dgm:cxn modelId="{E1571DF4-B721-4273-BF9B-54603F18A9EA}" type="presParOf" srcId="{751D4EC6-5D09-4175-B4E6-401DFF3EAAD6}" destId="{266C2B67-5D64-49ED-AD59-433E5486909B}" srcOrd="3" destOrd="0" presId="urn:microsoft.com/office/officeart/2005/8/layout/funnel1"/>
    <dgm:cxn modelId="{9193C64D-291E-4F30-8584-116728306085}" type="presParOf" srcId="{751D4EC6-5D09-4175-B4E6-401DFF3EAAD6}" destId="{8EE0FE42-64AC-4362-8229-54ADFC955EF8}" srcOrd="4" destOrd="0" presId="urn:microsoft.com/office/officeart/2005/8/layout/funnel1"/>
    <dgm:cxn modelId="{BDA5073D-A5E7-4E3C-A3FC-101FC9C71DB4}" type="presParOf" srcId="{751D4EC6-5D09-4175-B4E6-401DFF3EAAD6}" destId="{C5F88ED1-4E70-458C-B244-FB854428EA80}" srcOrd="5" destOrd="0" presId="urn:microsoft.com/office/officeart/2005/8/layout/funnel1"/>
    <dgm:cxn modelId="{CC4854EA-AE15-462D-8343-8B504D07BC2C}" type="presParOf" srcId="{751D4EC6-5D09-4175-B4E6-401DFF3EAAD6}" destId="{47218B3A-AA34-4E44-9148-030964E1405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5B132-DA04-48DC-B656-3BFB6CDE0507}">
      <dsp:nvSpPr>
        <dsp:cNvPr id="0" name=""/>
        <dsp:cNvSpPr/>
      </dsp:nvSpPr>
      <dsp:spPr>
        <a:xfrm>
          <a:off x="1404620" y="232295"/>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6BD6C-87F5-45CE-9643-5C1B68D2FD9C}">
      <dsp:nvSpPr>
        <dsp:cNvPr id="0" name=""/>
        <dsp:cNvSpPr/>
      </dsp:nvSpPr>
      <dsp:spPr>
        <a:xfrm>
          <a:off x="2730500" y="3018675"/>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06592E-A311-4A13-970A-B91304A3FF62}">
      <dsp:nvSpPr>
        <dsp:cNvPr id="0" name=""/>
        <dsp:cNvSpPr/>
      </dsp:nvSpPr>
      <dsp:spPr>
        <a:xfrm>
          <a:off x="1823862" y="3478185"/>
          <a:ext cx="2448275" cy="493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sv-SE" sz="1400" kern="1200" dirty="0" smtClean="0"/>
            <a:t>Exploatering av resultat</a:t>
          </a:r>
          <a:endParaRPr lang="sv-SE" sz="1400" kern="1200" dirty="0"/>
        </a:p>
      </dsp:txBody>
      <dsp:txXfrm>
        <a:off x="1823862" y="3478185"/>
        <a:ext cx="2448275" cy="493219"/>
      </dsp:txXfrm>
    </dsp:sp>
    <dsp:sp modelId="{266C2B67-5D64-49ED-AD59-433E5486909B}">
      <dsp:nvSpPr>
        <dsp:cNvPr id="0" name=""/>
        <dsp:cNvSpPr/>
      </dsp:nvSpPr>
      <dsp:spPr>
        <a:xfrm>
          <a:off x="2595880" y="1458099"/>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r>
            <a:rPr lang="sv-SE" sz="1100" kern="1200" dirty="0" smtClean="0"/>
            <a:t>Gemensamt resultat</a:t>
          </a:r>
          <a:endParaRPr lang="sv-SE" sz="1100" kern="1200" dirty="0"/>
        </a:p>
        <a:p>
          <a:pPr marL="57150" lvl="1" indent="-57150" algn="l" defTabSz="400050">
            <a:lnSpc>
              <a:spcPct val="90000"/>
            </a:lnSpc>
            <a:spcBef>
              <a:spcPct val="0"/>
            </a:spcBef>
            <a:spcAft>
              <a:spcPct val="15000"/>
            </a:spcAft>
            <a:buChar char="••"/>
          </a:pPr>
          <a:r>
            <a:rPr lang="sv-SE" sz="900" kern="1200" dirty="0" smtClean="0"/>
            <a:t>Part1 </a:t>
          </a:r>
          <a:endParaRPr lang="sv-SE" sz="900" kern="1200" dirty="0"/>
        </a:p>
        <a:p>
          <a:pPr marL="57150" lvl="1" indent="-57150" algn="l" defTabSz="400050">
            <a:lnSpc>
              <a:spcPct val="90000"/>
            </a:lnSpc>
            <a:spcBef>
              <a:spcPct val="0"/>
            </a:spcBef>
            <a:spcAft>
              <a:spcPct val="15000"/>
            </a:spcAft>
            <a:buChar char="••"/>
          </a:pPr>
          <a:r>
            <a:rPr lang="sv-SE" sz="900" kern="1200" dirty="0" smtClean="0"/>
            <a:t>Part 3</a:t>
          </a:r>
          <a:endParaRPr lang="sv-SE" sz="900" kern="1200" dirty="0"/>
        </a:p>
      </dsp:txBody>
      <dsp:txXfrm>
        <a:off x="2763268" y="1625487"/>
        <a:ext cx="808224" cy="808224"/>
      </dsp:txXfrm>
    </dsp:sp>
    <dsp:sp modelId="{8EE0FE42-64AC-4362-8229-54ADFC955EF8}">
      <dsp:nvSpPr>
        <dsp:cNvPr id="0" name=""/>
        <dsp:cNvSpPr/>
      </dsp:nvSpPr>
      <dsp:spPr>
        <a:xfrm>
          <a:off x="1778000" y="600595"/>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r>
            <a:rPr lang="sv-SE" sz="1100" kern="1200" dirty="0" smtClean="0"/>
            <a:t>Enskilt resultat</a:t>
          </a:r>
          <a:endParaRPr lang="sv-SE" sz="1100" kern="1200" dirty="0"/>
        </a:p>
        <a:p>
          <a:pPr marL="57150" lvl="1" indent="-57150" algn="l" defTabSz="400050">
            <a:lnSpc>
              <a:spcPct val="90000"/>
            </a:lnSpc>
            <a:spcBef>
              <a:spcPct val="0"/>
            </a:spcBef>
            <a:spcAft>
              <a:spcPct val="15000"/>
            </a:spcAft>
            <a:buChar char="••"/>
          </a:pPr>
          <a:r>
            <a:rPr lang="sv-SE" sz="900" kern="1200" dirty="0" smtClean="0"/>
            <a:t>Part 3</a:t>
          </a:r>
          <a:endParaRPr lang="sv-SE" sz="900" kern="1200" dirty="0"/>
        </a:p>
      </dsp:txBody>
      <dsp:txXfrm>
        <a:off x="1945388" y="767983"/>
        <a:ext cx="808224" cy="808224"/>
      </dsp:txXfrm>
    </dsp:sp>
    <dsp:sp modelId="{C5F88ED1-4E70-458C-B244-FB854428EA80}">
      <dsp:nvSpPr>
        <dsp:cNvPr id="0" name=""/>
        <dsp:cNvSpPr/>
      </dsp:nvSpPr>
      <dsp:spPr>
        <a:xfrm>
          <a:off x="2946400" y="324243"/>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l" defTabSz="488950">
            <a:lnSpc>
              <a:spcPct val="90000"/>
            </a:lnSpc>
            <a:spcBef>
              <a:spcPct val="0"/>
            </a:spcBef>
            <a:spcAft>
              <a:spcPct val="35000"/>
            </a:spcAft>
          </a:pPr>
          <a:r>
            <a:rPr lang="sv-SE" sz="1100" kern="1200" dirty="0" smtClean="0"/>
            <a:t>Bakgrund</a:t>
          </a:r>
          <a:endParaRPr lang="sv-SE" sz="1100" kern="1200" dirty="0"/>
        </a:p>
        <a:p>
          <a:pPr marL="57150" lvl="1" indent="-57150" algn="l" defTabSz="400050">
            <a:lnSpc>
              <a:spcPct val="90000"/>
            </a:lnSpc>
            <a:spcBef>
              <a:spcPct val="0"/>
            </a:spcBef>
            <a:spcAft>
              <a:spcPct val="15000"/>
            </a:spcAft>
            <a:buChar char="••"/>
          </a:pPr>
          <a:r>
            <a:rPr lang="sv-SE" sz="900" kern="1200" dirty="0" smtClean="0"/>
            <a:t>Part 1</a:t>
          </a:r>
          <a:endParaRPr lang="sv-SE" sz="900" kern="1200" dirty="0"/>
        </a:p>
        <a:p>
          <a:pPr marL="57150" lvl="1" indent="-57150" algn="l" defTabSz="400050">
            <a:lnSpc>
              <a:spcPct val="90000"/>
            </a:lnSpc>
            <a:spcBef>
              <a:spcPct val="0"/>
            </a:spcBef>
            <a:spcAft>
              <a:spcPct val="15000"/>
            </a:spcAft>
            <a:buChar char="••"/>
          </a:pPr>
          <a:r>
            <a:rPr lang="sv-SE" sz="900" kern="1200" dirty="0" smtClean="0"/>
            <a:t>Part 2</a:t>
          </a:r>
          <a:endParaRPr lang="sv-SE" sz="900" kern="1200" dirty="0"/>
        </a:p>
      </dsp:txBody>
      <dsp:txXfrm>
        <a:off x="3113788" y="491631"/>
        <a:ext cx="808224" cy="808224"/>
      </dsp:txXfrm>
    </dsp:sp>
    <dsp:sp modelId="{47218B3A-AA34-4E44-9148-030964E1405B}">
      <dsp:nvSpPr>
        <dsp:cNvPr id="0" name=""/>
        <dsp:cNvSpPr/>
      </dsp:nvSpPr>
      <dsp:spPr>
        <a:xfrm>
          <a:off x="1270000" y="92595"/>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6013C28-AB1C-4570-B86E-D1FAAEE3A8AB}" type="datetimeFigureOut">
              <a:rPr lang="sv-SE" smtClean="0"/>
              <a:pPr/>
              <a:t>2018-01-22</a:t>
            </a:fld>
            <a:endParaRPr lang="sv-SE"/>
          </a:p>
        </p:txBody>
      </p:sp>
      <p:sp>
        <p:nvSpPr>
          <p:cNvPr id="4" name="Platshållare för sidfo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5" name="Platshållare för bild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0E77FC81-0806-41F7-B797-4790D7BE2F40}" type="slidenum">
              <a:rPr lang="sv-SE" smtClean="0"/>
              <a:pPr/>
              <a:t>‹#›</a:t>
            </a:fld>
            <a:endParaRPr lang="sv-SE"/>
          </a:p>
        </p:txBody>
      </p:sp>
    </p:spTree>
    <p:extLst>
      <p:ext uri="{BB962C8B-B14F-4D97-AF65-F5344CB8AC3E}">
        <p14:creationId xmlns:p14="http://schemas.microsoft.com/office/powerpoint/2010/main" val="3185826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884BC84-A123-4604-BCB1-FB5128FFDD03}" type="datetimeFigureOut">
              <a:rPr lang="sv-SE" smtClean="0"/>
              <a:pPr/>
              <a:t>2018-01-22</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1AA2807-8228-4087-89FD-AC48C95732AB}" type="slidenum">
              <a:rPr lang="sv-SE" smtClean="0"/>
              <a:pPr/>
              <a:t>‹#›</a:t>
            </a:fld>
            <a:endParaRPr lang="sv-SE"/>
          </a:p>
        </p:txBody>
      </p:sp>
    </p:spTree>
    <p:extLst>
      <p:ext uri="{BB962C8B-B14F-4D97-AF65-F5344CB8AC3E}">
        <p14:creationId xmlns:p14="http://schemas.microsoft.com/office/powerpoint/2010/main" val="382279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a:spLocks noGrp="1"/>
          </p:cNvSpPr>
          <p:nvPr>
            <p:ph type="body"/>
          </p:nvPr>
        </p:nvSpPr>
        <p:spPr>
          <a:xfrm>
            <a:off x="709463" y="4861201"/>
            <a:ext cx="5679461" cy="4605094"/>
          </a:xfrm>
          <a:prstGeom prst="rect">
            <a:avLst/>
          </a:prstGeom>
        </p:spPr>
        <p:txBody>
          <a:bodyPr lIns="0" tIns="0" rIns="0" bIns="0"/>
          <a:lstStyle/>
          <a:p>
            <a:endParaRPr/>
          </a:p>
        </p:txBody>
      </p:sp>
      <p:sp>
        <p:nvSpPr>
          <p:cNvPr id="165" name="CustomShape 2"/>
          <p:cNvSpPr/>
          <p:nvPr/>
        </p:nvSpPr>
        <p:spPr>
          <a:xfrm>
            <a:off x="4023672" y="9723144"/>
            <a:ext cx="3074714" cy="510729"/>
          </a:xfrm>
          <a:prstGeom prst="rect">
            <a:avLst/>
          </a:prstGeom>
          <a:noFill/>
          <a:ln>
            <a:noFill/>
          </a:ln>
        </p:spPr>
        <p:style>
          <a:lnRef idx="0">
            <a:scrgbClr r="0" g="0" b="0"/>
          </a:lnRef>
          <a:fillRef idx="0">
            <a:scrgbClr r="0" g="0" b="0"/>
          </a:fillRef>
          <a:effectRef idx="0">
            <a:scrgbClr r="0" g="0" b="0"/>
          </a:effectRef>
          <a:fontRef idx="minor"/>
        </p:style>
        <p:txBody>
          <a:bodyPr lIns="94395" tIns="46638" rIns="94395" bIns="46638" anchor="b"/>
          <a:lstStyle/>
          <a:p>
            <a:pPr algn="r">
              <a:lnSpc>
                <a:spcPct val="100000"/>
              </a:lnSpc>
            </a:pPr>
            <a:r>
              <a:rPr lang="sv-SE" sz="1500">
                <a:solidFill>
                  <a:srgbClr val="000000"/>
                </a:solidFill>
                <a:latin typeface="Arial"/>
                <a:ea typeface="Arial"/>
              </a:rPr>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En patentansökan går</a:t>
            </a:r>
            <a:r>
              <a:rPr lang="sv-SE" baseline="0" dirty="0" smtClean="0"/>
              <a:t> att dra tillbaka innan den publiceras. Då blir den inte offentlig och man välja att skriva om ansökan, behålla som hemlig information eller söka i annat land osv.</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Godkänt</a:t>
            </a:r>
            <a:r>
              <a:rPr lang="sv-SE" baseline="0" dirty="0" smtClean="0"/>
              <a:t> Europapatent. Måste valideras i respektive land det skall gälla men detta är en formell procedur. Det här patentet handlar om AIS-systemet uppfunnet av Håkan Lans.</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Ibland tvingas man att slå ihop krav</a:t>
            </a:r>
            <a:r>
              <a:rPr lang="sv-SE" baseline="0" dirty="0" smtClean="0"/>
              <a:t> för att det inte skall föreligga nyhetshinder. Då minskar man patentets skyddsomfång. Första patentkravet skulle skydda både glas, plexiglas men också ett safirglas (kristallint). Krav tre skyddar de flesta konventionella fönsterglas. Krav fyra är medtaget för att inte en konkurrent skall patentera fönsterkarmen och därmed hindra oss från att tillverka fönster.</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Att</a:t>
            </a:r>
            <a:r>
              <a:rPr lang="sv-SE" baseline="0" dirty="0" smtClean="0"/>
              <a:t> bevara uppfinningar som företagshemligheter kan vara attraktivt om det är svårt att få ett patent på dem. Men då måste man också låta bli att publicera resultaten vilket ställer till problem för forskarna. Vissa typer av resultat kan skyddas genom att det finns ett upphovsrätts skydd. Ett exempel kan vara ett utbildningsmaterial. Varumärken och mönsterskydd är viktiga skyddsformer för företag men sällan aktuella som skydd för forskningsresultat.</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25</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26</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Flödesschemat</a:t>
            </a:r>
            <a:r>
              <a:rPr lang="sv-SE" baseline="0" dirty="0" smtClean="0"/>
              <a:t> är typiskt för </a:t>
            </a:r>
            <a:r>
              <a:rPr lang="sv-SE" baseline="0" dirty="0" err="1" smtClean="0"/>
              <a:t>mjukvarupatent</a:t>
            </a:r>
            <a:r>
              <a:rPr lang="sv-SE" baseline="0" dirty="0" smtClean="0"/>
              <a:t>. Exemplet är från ett </a:t>
            </a:r>
            <a:r>
              <a:rPr lang="sv-SE" baseline="0" dirty="0" err="1" smtClean="0"/>
              <a:t>Applepatent</a:t>
            </a:r>
            <a:r>
              <a:rPr lang="sv-SE" baseline="0" dirty="0" smtClean="0"/>
              <a:t>. MP3 patentet är ett välkänt </a:t>
            </a:r>
            <a:r>
              <a:rPr lang="sv-SE" baseline="0" dirty="0" err="1" smtClean="0"/>
              <a:t>mjukvarupatent</a:t>
            </a:r>
            <a:r>
              <a:rPr lang="sv-SE" baseline="0" dirty="0" smtClean="0"/>
              <a:t> som beskriver MP3 metod för att komprimera ljudfiler.</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27</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28</a:t>
            </a:fld>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En förhandling om ett avtal består</a:t>
            </a:r>
            <a:r>
              <a:rPr lang="sv-SE" baseline="0" dirty="0" smtClean="0"/>
              <a:t> ofta av en lång process med anbud och accept. </a:t>
            </a:r>
            <a:r>
              <a:rPr lang="sv-SE" dirty="0" smtClean="0"/>
              <a:t>Den</a:t>
            </a:r>
            <a:r>
              <a:rPr lang="sv-SE" baseline="0" dirty="0" smtClean="0"/>
              <a:t> lag som reglerar avtal är mycket gammal och det har hunnit skapas en låg praxis om hur den här lagen skall tolkas. </a:t>
            </a:r>
            <a:r>
              <a:rPr lang="sv-SE" dirty="0" smtClean="0"/>
              <a:t>Detta är en av flera</a:t>
            </a:r>
            <a:r>
              <a:rPr lang="sv-SE" baseline="0" dirty="0" smtClean="0"/>
              <a:t> bakgrundsbilder. Dessa bilder utgör en bakgrund som redovisa lagar som påverkar hur avtal utformas.</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29</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30</a:t>
            </a:fld>
            <a:endParaRPr lang="sv-S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31</a:t>
            </a:fld>
            <a:endParaRPr lang="sv-S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Detta är i</a:t>
            </a:r>
            <a:r>
              <a:rPr lang="sv-SE" baseline="0" dirty="0" smtClean="0"/>
              <a:t> grova drag de delar som ingår i mallavtalet och som kommer att beskrivas av de kommande bilderna.</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32</a:t>
            </a:fld>
            <a:endParaRPr lang="sv-S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Läs definitionerna</a:t>
            </a:r>
            <a:r>
              <a:rPr lang="sv-SE" baseline="0" dirty="0" smtClean="0"/>
              <a:t> noga. Gå tillbaka till inledningen och läs definitionen igen om det blir oklart vad ordet innebär.</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33</a:t>
            </a:fld>
            <a:endParaRPr lang="sv-S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34</a:t>
            </a:fld>
            <a:endParaRPr lang="sv-S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35</a:t>
            </a:fld>
            <a:endParaRPr lang="sv-S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37</a:t>
            </a:fld>
            <a:endParaRPr lang="sv-S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38</a:t>
            </a:fld>
            <a:endParaRPr lang="sv-S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39</a:t>
            </a:fld>
            <a:endParaRPr lang="sv-S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40</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4</a:t>
            </a:fld>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41</a:t>
            </a:fld>
            <a:endParaRPr lang="sv-S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42</a:t>
            </a:fld>
            <a:endParaRPr lang="sv-S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43</a:t>
            </a:fld>
            <a:endParaRPr lang="sv-S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44</a:t>
            </a:fld>
            <a:endParaRPr lang="sv-S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45</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Varför kan man inte söka patent på ett</a:t>
            </a:r>
            <a:r>
              <a:rPr lang="sv-SE" baseline="0" dirty="0" smtClean="0"/>
              <a:t> perpetuum mobile en evighetsmaskin? </a:t>
            </a:r>
          </a:p>
          <a:p>
            <a:r>
              <a:rPr lang="sv-SE" baseline="0" dirty="0" smtClean="0"/>
              <a:t>Varför kan man inte söka patent på en idé som jag presenterat vid ett forskningsseminarium?</a:t>
            </a:r>
          </a:p>
          <a:p>
            <a:r>
              <a:rPr lang="sv-SE" baseline="0" dirty="0" smtClean="0"/>
              <a:t>Varför hade det inte gått att söka patent på </a:t>
            </a:r>
            <a:r>
              <a:rPr lang="sv-SE" baseline="0" dirty="0" err="1" smtClean="0"/>
              <a:t>korasen</a:t>
            </a:r>
            <a:r>
              <a:rPr lang="sv-SE" baseline="0" dirty="0" smtClean="0"/>
              <a:t> ”</a:t>
            </a:r>
            <a:r>
              <a:rPr lang="sv-SE" baseline="0" dirty="0" err="1" smtClean="0"/>
              <a:t>Belgian</a:t>
            </a:r>
            <a:r>
              <a:rPr lang="sv-SE" baseline="0" dirty="0" smtClean="0"/>
              <a:t> Blue”</a:t>
            </a:r>
          </a:p>
        </p:txBody>
      </p:sp>
      <p:sp>
        <p:nvSpPr>
          <p:cNvPr id="4" name="Platshållare för bildnummer 3"/>
          <p:cNvSpPr>
            <a:spLocks noGrp="1"/>
          </p:cNvSpPr>
          <p:nvPr>
            <p:ph type="sldNum" sz="quarter" idx="10"/>
          </p:nvPr>
        </p:nvSpPr>
        <p:spPr/>
        <p:txBody>
          <a:bodyPr/>
          <a:lstStyle/>
          <a:p>
            <a:fld id="{61AA2807-8228-4087-89FD-AC48C95732AB}"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1AA2807-8228-4087-89FD-AC48C95732AB}"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Dett</a:t>
            </a:r>
            <a:r>
              <a:rPr lang="sv-SE" baseline="0" dirty="0" smtClean="0"/>
              <a:t>a är ett exempel på hur en patentprocess kan se ut när man börjat med en svensk patentansökan. Men man kan lägga upp patenteringen på många olika sätt t ex börja med en Europapatentansökan. Under processens gång får man normal föreläggande från patentverken som man behöver besvara. Ibland avslås patentansökan och ibland godkänns den efter att man har fått begränsa patentkraven (skyddsomfånget).  Ibland underkänns i ett viss land och ibland överklagas patentet av ett företag. En vanlig strategi är att vara generös med att skriva en första patentansökan men att endast gå vidare i fler länder om man kan få ett patent som har ett stort kommersiellt värde.</a:t>
            </a:r>
            <a:endParaRPr lang="sv-SE" dirty="0"/>
          </a:p>
        </p:txBody>
      </p:sp>
      <p:sp>
        <p:nvSpPr>
          <p:cNvPr id="4" name="Platshållare för bildnummer 3"/>
          <p:cNvSpPr>
            <a:spLocks noGrp="1"/>
          </p:cNvSpPr>
          <p:nvPr>
            <p:ph type="sldNum" sz="quarter" idx="10"/>
          </p:nvPr>
        </p:nvSpPr>
        <p:spPr/>
        <p:txBody>
          <a:bodyPr/>
          <a:lstStyle/>
          <a:p>
            <a:fld id="{61AA2807-8228-4087-89FD-AC48C95732AB}"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ledningsbild ljus bild - svart text">
    <p:spTree>
      <p:nvGrpSpPr>
        <p:cNvPr id="1" name=""/>
        <p:cNvGrpSpPr/>
        <p:nvPr/>
      </p:nvGrpSpPr>
      <p:grpSpPr>
        <a:xfrm>
          <a:off x="0" y="0"/>
          <a:ext cx="0" cy="0"/>
          <a:chOff x="0" y="0"/>
          <a:chExt cx="0" cy="0"/>
        </a:xfrm>
      </p:grpSpPr>
      <p:sp>
        <p:nvSpPr>
          <p:cNvPr id="16" name="Platshållare för bild 15"/>
          <p:cNvSpPr>
            <a:spLocks noGrp="1"/>
          </p:cNvSpPr>
          <p:nvPr>
            <p:ph type="pic" sz="quarter" idx="10"/>
          </p:nvPr>
        </p:nvSpPr>
        <p:spPr>
          <a:xfrm>
            <a:off x="0" y="-2"/>
            <a:ext cx="9144000" cy="5878800"/>
          </a:xfrm>
        </p:spPr>
        <p:txBody>
          <a:bodyPr>
            <a:normAutofit/>
          </a:bodyPr>
          <a:lstStyle>
            <a:lvl1pPr marL="0" indent="0" algn="ctr">
              <a:buFontTx/>
              <a:buNone/>
              <a:defRPr sz="2400">
                <a:solidFill>
                  <a:schemeClr val="tx1"/>
                </a:solidFill>
              </a:defRPr>
            </a:lvl1pPr>
          </a:lstStyle>
          <a:p>
            <a:r>
              <a:rPr lang="sv-SE" smtClean="0"/>
              <a:t>Klicka på ikonen för att lägga till en bild</a:t>
            </a:r>
            <a:endParaRPr lang="sv-SE" dirty="0"/>
          </a:p>
        </p:txBody>
      </p:sp>
      <p:sp>
        <p:nvSpPr>
          <p:cNvPr id="21" name="Rubrik 20"/>
          <p:cNvSpPr>
            <a:spLocks noGrp="1"/>
          </p:cNvSpPr>
          <p:nvPr>
            <p:ph type="title"/>
          </p:nvPr>
        </p:nvSpPr>
        <p:spPr bwMode="black">
          <a:xfrm>
            <a:off x="756000" y="1341735"/>
            <a:ext cx="7920000" cy="1188000"/>
          </a:xfrm>
        </p:spPr>
        <p:txBody>
          <a:bodyPr anchor="b" anchorCtr="0"/>
          <a:lstStyle>
            <a:lvl1pPr>
              <a:defRPr sz="3600" cap="none" baseline="0">
                <a:solidFill>
                  <a:schemeClr val="tx1"/>
                </a:solidFill>
              </a:defRPr>
            </a:lvl1pPr>
          </a:lstStyle>
          <a:p>
            <a:r>
              <a:rPr lang="sv-SE" smtClean="0"/>
              <a:t>Klicka här för att ändra format</a:t>
            </a:r>
            <a:endParaRPr lang="sv-SE" dirty="0"/>
          </a:p>
        </p:txBody>
      </p:sp>
      <p:sp>
        <p:nvSpPr>
          <p:cNvPr id="4" name="Platshållare för text 3"/>
          <p:cNvSpPr>
            <a:spLocks noGrp="1"/>
          </p:cNvSpPr>
          <p:nvPr>
            <p:ph type="body" sz="quarter" idx="16" hasCustomPrompt="1"/>
          </p:nvPr>
        </p:nvSpPr>
        <p:spPr>
          <a:xfrm>
            <a:off x="756000" y="3597357"/>
            <a:ext cx="5904458" cy="288000"/>
          </a:xfrm>
        </p:spPr>
        <p:txBody>
          <a:bodyPr>
            <a:normAutofit/>
          </a:bodyPr>
          <a:lstStyle>
            <a:lvl1pPr marL="0" indent="0">
              <a:spcBef>
                <a:spcPts val="0"/>
              </a:spcBef>
              <a:buFontTx/>
              <a:buNone/>
              <a:defRPr sz="18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smtClean="0"/>
              <a:t>Presentatörens namn</a:t>
            </a:r>
            <a:endParaRPr lang="sv-SE" dirty="0"/>
          </a:p>
        </p:txBody>
      </p:sp>
      <p:sp>
        <p:nvSpPr>
          <p:cNvPr id="11" name="Platshållare för text 3"/>
          <p:cNvSpPr>
            <a:spLocks noGrp="1"/>
          </p:cNvSpPr>
          <p:nvPr>
            <p:ph type="body" sz="quarter" idx="17" hasCustomPrompt="1"/>
          </p:nvPr>
        </p:nvSpPr>
        <p:spPr>
          <a:xfrm>
            <a:off x="756000" y="3849357"/>
            <a:ext cx="5904458" cy="288000"/>
          </a:xfrm>
        </p:spPr>
        <p:txBody>
          <a:bodyPr>
            <a:normAutofit/>
          </a:bodyPr>
          <a:lstStyle>
            <a:lvl1pPr marL="0" indent="0">
              <a:spcBef>
                <a:spcPts val="0"/>
              </a:spcBef>
              <a:buFontTx/>
              <a:buNone/>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smtClean="0"/>
              <a:t>Presentatörens titel, e-postadress</a:t>
            </a:r>
            <a:endParaRPr lang="sv-SE" dirty="0"/>
          </a:p>
        </p:txBody>
      </p:sp>
    </p:spTree>
    <p:extLst>
      <p:ext uri="{BB962C8B-B14F-4D97-AF65-F5344CB8AC3E}">
        <p14:creationId xmlns:p14="http://schemas.microsoft.com/office/powerpoint/2010/main" val="17755819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4 bilder och text  - vit bakgrund">
    <p:spTree>
      <p:nvGrpSpPr>
        <p:cNvPr id="1" name=""/>
        <p:cNvGrpSpPr/>
        <p:nvPr/>
      </p:nvGrpSpPr>
      <p:grpSpPr>
        <a:xfrm>
          <a:off x="0" y="0"/>
          <a:ext cx="0" cy="0"/>
          <a:chOff x="0" y="0"/>
          <a:chExt cx="0" cy="0"/>
        </a:xfrm>
      </p:grpSpPr>
      <p:sp>
        <p:nvSpPr>
          <p:cNvPr id="6" name="Rektangel 5"/>
          <p:cNvSpPr/>
          <p:nvPr userDrawn="1"/>
        </p:nvSpPr>
        <p:spPr>
          <a:xfrm>
            <a:off x="0" y="0"/>
            <a:ext cx="9143999" cy="587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p:txBody>
      </p:sp>
      <p:sp>
        <p:nvSpPr>
          <p:cNvPr id="2" name="Rubrik 1"/>
          <p:cNvSpPr>
            <a:spLocks noGrp="1"/>
          </p:cNvSpPr>
          <p:nvPr>
            <p:ph type="title"/>
          </p:nvPr>
        </p:nvSpPr>
        <p:spPr bwMode="black"/>
        <p:txBody>
          <a:bodyPr/>
          <a:lstStyle>
            <a:lvl1pPr>
              <a:defRPr>
                <a:solidFill>
                  <a:schemeClr val="tx1"/>
                </a:solidFill>
              </a:defRPr>
            </a:lvl1pPr>
          </a:lstStyle>
          <a:p>
            <a:r>
              <a:rPr lang="sv-SE" smtClean="0"/>
              <a:t>Klicka här för att ändra format</a:t>
            </a:r>
            <a:endParaRPr lang="sv-SE" dirty="0"/>
          </a:p>
        </p:txBody>
      </p:sp>
      <p:sp>
        <p:nvSpPr>
          <p:cNvPr id="4" name="Platshållare för innehåll 3"/>
          <p:cNvSpPr>
            <a:spLocks noGrp="1"/>
          </p:cNvSpPr>
          <p:nvPr>
            <p:ph sz="half" idx="2"/>
          </p:nvPr>
        </p:nvSpPr>
        <p:spPr bwMode="black">
          <a:xfrm>
            <a:off x="4762500" y="1600200"/>
            <a:ext cx="3852000" cy="400367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0"/>
          </p:nvPr>
        </p:nvSpPr>
        <p:spPr bwMode="black">
          <a:xfrm>
            <a:off x="518400" y="1600200"/>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
        <p:nvSpPr>
          <p:cNvPr id="12" name="Platshållare för text 11"/>
          <p:cNvSpPr>
            <a:spLocks noGrp="1"/>
          </p:cNvSpPr>
          <p:nvPr>
            <p:ph type="body" sz="quarter" idx="11"/>
          </p:nvPr>
        </p:nvSpPr>
        <p:spPr bwMode="black">
          <a:xfrm>
            <a:off x="518400" y="4624164"/>
            <a:ext cx="3854450" cy="993999"/>
          </a:xfrm>
        </p:spPr>
        <p:txBody>
          <a:bodyPr>
            <a:noAutofit/>
          </a:bodyPr>
          <a:lstStyle>
            <a:lvl1pPr marL="0" indent="0">
              <a:buFontTx/>
              <a:buNone/>
              <a:defRPr sz="16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sv-SE" smtClean="0"/>
              <a:t>Klicka här för att ändra format på bakgrundstexten</a:t>
            </a:r>
          </a:p>
        </p:txBody>
      </p:sp>
      <p:sp>
        <p:nvSpPr>
          <p:cNvPr id="11" name="Platshållare för bild 8"/>
          <p:cNvSpPr>
            <a:spLocks noGrp="1"/>
          </p:cNvSpPr>
          <p:nvPr>
            <p:ph type="pic" sz="quarter" idx="12"/>
          </p:nvPr>
        </p:nvSpPr>
        <p:spPr bwMode="black">
          <a:xfrm>
            <a:off x="2530525" y="1600200"/>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
        <p:nvSpPr>
          <p:cNvPr id="13" name="Platshållare för bild 8"/>
          <p:cNvSpPr>
            <a:spLocks noGrp="1"/>
          </p:cNvSpPr>
          <p:nvPr>
            <p:ph type="pic" sz="quarter" idx="13"/>
          </p:nvPr>
        </p:nvSpPr>
        <p:spPr bwMode="black">
          <a:xfrm>
            <a:off x="518400" y="3140968"/>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
        <p:nvSpPr>
          <p:cNvPr id="14" name="Platshållare för bild 8"/>
          <p:cNvSpPr>
            <a:spLocks noGrp="1"/>
          </p:cNvSpPr>
          <p:nvPr>
            <p:ph type="pic" sz="quarter" idx="14"/>
          </p:nvPr>
        </p:nvSpPr>
        <p:spPr bwMode="black">
          <a:xfrm>
            <a:off x="2530525" y="3140968"/>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Tree>
    <p:extLst>
      <p:ext uri="{BB962C8B-B14F-4D97-AF65-F5344CB8AC3E}">
        <p14:creationId xmlns:p14="http://schemas.microsoft.com/office/powerpoint/2010/main" val="13943084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turkos bakgrund">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12618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vit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9103151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vå Tabelldelar - vit bakgrund ">
    <p:spTree>
      <p:nvGrpSpPr>
        <p:cNvPr id="1" name=""/>
        <p:cNvGrpSpPr/>
        <p:nvPr/>
      </p:nvGrpSpPr>
      <p:grpSpPr>
        <a:xfrm>
          <a:off x="0" y="0"/>
          <a:ext cx="0" cy="0"/>
          <a:chOff x="0" y="0"/>
          <a:chExt cx="0" cy="0"/>
        </a:xfrm>
      </p:grpSpPr>
      <p:sp>
        <p:nvSpPr>
          <p:cNvPr id="2" name="Rubrik 1"/>
          <p:cNvSpPr>
            <a:spLocks noGrp="1"/>
          </p:cNvSpPr>
          <p:nvPr>
            <p:ph type="title"/>
          </p:nvPr>
        </p:nvSpPr>
        <p:spPr bwMode="black"/>
        <p:txBody>
          <a:bodyPr/>
          <a:lstStyle>
            <a:lvl1pPr>
              <a:defRPr>
                <a:solidFill>
                  <a:schemeClr val="tx1"/>
                </a:solidFill>
              </a:defRPr>
            </a:lvl1pPr>
          </a:lstStyle>
          <a:p>
            <a:r>
              <a:rPr lang="sv-SE" smtClean="0"/>
              <a:t>Klicka här för att ändra format</a:t>
            </a:r>
            <a:endParaRPr lang="sv-SE"/>
          </a:p>
        </p:txBody>
      </p:sp>
      <p:sp>
        <p:nvSpPr>
          <p:cNvPr id="6" name="Platshållare för tabell 5"/>
          <p:cNvSpPr>
            <a:spLocks noGrp="1"/>
          </p:cNvSpPr>
          <p:nvPr>
            <p:ph type="tbl" sz="quarter" idx="10"/>
          </p:nvPr>
        </p:nvSpPr>
        <p:spPr>
          <a:xfrm>
            <a:off x="518400" y="1602000"/>
            <a:ext cx="3852000" cy="4003200"/>
          </a:xfrm>
        </p:spPr>
        <p:txBody>
          <a:bodyPr/>
          <a:lstStyle/>
          <a:p>
            <a:r>
              <a:rPr lang="sv-SE" smtClean="0"/>
              <a:t>Klicka på ikonen för att lägga till en tabell</a:t>
            </a:r>
            <a:endParaRPr lang="sv-SE"/>
          </a:p>
        </p:txBody>
      </p:sp>
      <p:sp>
        <p:nvSpPr>
          <p:cNvPr id="8" name="Platshållare för tabell 7"/>
          <p:cNvSpPr>
            <a:spLocks noGrp="1"/>
          </p:cNvSpPr>
          <p:nvPr>
            <p:ph type="tbl" sz="quarter" idx="11"/>
          </p:nvPr>
        </p:nvSpPr>
        <p:spPr>
          <a:xfrm>
            <a:off x="4762800" y="1602000"/>
            <a:ext cx="3852000" cy="4003200"/>
          </a:xfrm>
        </p:spPr>
        <p:txBody>
          <a:bodyPr/>
          <a:lstStyle/>
          <a:p>
            <a:r>
              <a:rPr lang="sv-SE" smtClean="0"/>
              <a:t>Klicka på ikonen för att lägga till en tabell</a:t>
            </a:r>
            <a:endParaRPr lang="sv-SE" dirty="0"/>
          </a:p>
        </p:txBody>
      </p:sp>
    </p:spTree>
    <p:extLst>
      <p:ext uri="{BB962C8B-B14F-4D97-AF65-F5344CB8AC3E}">
        <p14:creationId xmlns:p14="http://schemas.microsoft.com/office/powerpoint/2010/main" val="26027587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lutningsbild mörk bild">
    <p:spTree>
      <p:nvGrpSpPr>
        <p:cNvPr id="1" name=""/>
        <p:cNvGrpSpPr/>
        <p:nvPr/>
      </p:nvGrpSpPr>
      <p:grpSpPr>
        <a:xfrm>
          <a:off x="0" y="0"/>
          <a:ext cx="0" cy="0"/>
          <a:chOff x="0" y="0"/>
          <a:chExt cx="0" cy="0"/>
        </a:xfrm>
      </p:grpSpPr>
      <p:sp>
        <p:nvSpPr>
          <p:cNvPr id="16" name="Platshållare för bild 15"/>
          <p:cNvSpPr>
            <a:spLocks noGrp="1"/>
          </p:cNvSpPr>
          <p:nvPr>
            <p:ph type="pic" sz="quarter" idx="10"/>
          </p:nvPr>
        </p:nvSpPr>
        <p:spPr>
          <a:xfrm>
            <a:off x="0" y="-2"/>
            <a:ext cx="9144000" cy="5878800"/>
          </a:xfrm>
          <a:solidFill>
            <a:schemeClr val="bg1"/>
          </a:solidFill>
        </p:spPr>
        <p:txBody>
          <a:bodyPr>
            <a:normAutofit/>
          </a:bodyPr>
          <a:lstStyle>
            <a:lvl1pPr marL="0" indent="0" algn="ctr">
              <a:buFontTx/>
              <a:buNone/>
              <a:defRPr sz="1600">
                <a:solidFill>
                  <a:schemeClr val="tx1"/>
                </a:solidFill>
              </a:defRPr>
            </a:lvl1pPr>
          </a:lstStyle>
          <a:p>
            <a:r>
              <a:rPr lang="sv-SE" smtClean="0"/>
              <a:t>Klicka på ikonen för att lägga till en bild</a:t>
            </a:r>
            <a:endParaRPr lang="sv-SE" dirty="0"/>
          </a:p>
        </p:txBody>
      </p:sp>
      <p:sp>
        <p:nvSpPr>
          <p:cNvPr id="21" name="Rubrik 20"/>
          <p:cNvSpPr>
            <a:spLocks noGrp="1"/>
          </p:cNvSpPr>
          <p:nvPr>
            <p:ph type="title"/>
          </p:nvPr>
        </p:nvSpPr>
        <p:spPr bwMode="black">
          <a:xfrm>
            <a:off x="4572000" y="1411200"/>
            <a:ext cx="3841891" cy="1143000"/>
          </a:xfrm>
        </p:spPr>
        <p:txBody>
          <a:bodyPr anchor="b" anchorCtr="0"/>
          <a:lstStyle>
            <a:lvl1pPr>
              <a:defRPr sz="1800" cap="none" baseline="0">
                <a:solidFill>
                  <a:schemeClr val="bg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23386826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sbild ljus bild">
    <p:spTree>
      <p:nvGrpSpPr>
        <p:cNvPr id="1" name=""/>
        <p:cNvGrpSpPr/>
        <p:nvPr/>
      </p:nvGrpSpPr>
      <p:grpSpPr>
        <a:xfrm>
          <a:off x="0" y="0"/>
          <a:ext cx="0" cy="0"/>
          <a:chOff x="0" y="0"/>
          <a:chExt cx="0" cy="0"/>
        </a:xfrm>
      </p:grpSpPr>
      <p:sp>
        <p:nvSpPr>
          <p:cNvPr id="16" name="Platshållare för bild 15"/>
          <p:cNvSpPr>
            <a:spLocks noGrp="1"/>
          </p:cNvSpPr>
          <p:nvPr>
            <p:ph type="pic" sz="quarter" idx="10"/>
          </p:nvPr>
        </p:nvSpPr>
        <p:spPr>
          <a:xfrm>
            <a:off x="0" y="-2"/>
            <a:ext cx="9144000" cy="5878800"/>
          </a:xfrm>
        </p:spPr>
        <p:txBody>
          <a:bodyPr>
            <a:normAutofit/>
          </a:bodyPr>
          <a:lstStyle>
            <a:lvl1pPr marL="0" indent="0" algn="ctr">
              <a:buFontTx/>
              <a:buNone/>
              <a:defRPr sz="1600">
                <a:solidFill>
                  <a:schemeClr val="tx1"/>
                </a:solidFill>
              </a:defRPr>
            </a:lvl1pPr>
          </a:lstStyle>
          <a:p>
            <a:r>
              <a:rPr lang="sv-SE" smtClean="0"/>
              <a:t>Klicka på ikonen för att lägga till en bild</a:t>
            </a:r>
            <a:endParaRPr lang="sv-SE" dirty="0"/>
          </a:p>
        </p:txBody>
      </p:sp>
      <p:sp>
        <p:nvSpPr>
          <p:cNvPr id="21" name="Rubrik 20"/>
          <p:cNvSpPr>
            <a:spLocks noGrp="1"/>
          </p:cNvSpPr>
          <p:nvPr>
            <p:ph type="title"/>
          </p:nvPr>
        </p:nvSpPr>
        <p:spPr bwMode="black">
          <a:xfrm>
            <a:off x="4572000" y="1411200"/>
            <a:ext cx="3841891" cy="1143000"/>
          </a:xfrm>
        </p:spPr>
        <p:txBody>
          <a:bodyPr anchor="b" anchorCtr="0"/>
          <a:lstStyle>
            <a:lvl1pPr>
              <a:defRPr sz="1800" cap="none" baseline="0">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15001971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Tree>
    <p:extLst>
      <p:ext uri="{BB962C8B-B14F-4D97-AF65-F5344CB8AC3E}">
        <p14:creationId xmlns:p14="http://schemas.microsoft.com/office/powerpoint/2010/main" val="25057539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4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ledningsbild mörk bild - vit text">
    <p:spTree>
      <p:nvGrpSpPr>
        <p:cNvPr id="1" name=""/>
        <p:cNvGrpSpPr/>
        <p:nvPr/>
      </p:nvGrpSpPr>
      <p:grpSpPr>
        <a:xfrm>
          <a:off x="0" y="0"/>
          <a:ext cx="0" cy="0"/>
          <a:chOff x="0" y="0"/>
          <a:chExt cx="0" cy="0"/>
        </a:xfrm>
      </p:grpSpPr>
      <p:sp>
        <p:nvSpPr>
          <p:cNvPr id="16" name="Platshållare för bild 15"/>
          <p:cNvSpPr>
            <a:spLocks noGrp="1"/>
          </p:cNvSpPr>
          <p:nvPr>
            <p:ph type="pic" sz="quarter" idx="10"/>
          </p:nvPr>
        </p:nvSpPr>
        <p:spPr>
          <a:xfrm>
            <a:off x="0" y="-2"/>
            <a:ext cx="9144000" cy="5878800"/>
          </a:xfrm>
        </p:spPr>
        <p:txBody>
          <a:bodyPr>
            <a:normAutofit/>
          </a:bodyPr>
          <a:lstStyle>
            <a:lvl1pPr marL="0" indent="0" algn="ctr">
              <a:buFontTx/>
              <a:buNone/>
              <a:defRPr sz="2400">
                <a:solidFill>
                  <a:schemeClr val="tx1"/>
                </a:solidFill>
              </a:defRPr>
            </a:lvl1pPr>
          </a:lstStyle>
          <a:p>
            <a:r>
              <a:rPr lang="sv-SE" smtClean="0"/>
              <a:t>Klicka på ikonen för att lägga till en bild</a:t>
            </a:r>
            <a:endParaRPr lang="sv-SE" dirty="0"/>
          </a:p>
        </p:txBody>
      </p:sp>
      <p:sp>
        <p:nvSpPr>
          <p:cNvPr id="21" name="Rubrik 20"/>
          <p:cNvSpPr>
            <a:spLocks noGrp="1"/>
          </p:cNvSpPr>
          <p:nvPr>
            <p:ph type="title"/>
          </p:nvPr>
        </p:nvSpPr>
        <p:spPr bwMode="black">
          <a:xfrm>
            <a:off x="756000" y="1342800"/>
            <a:ext cx="7920000" cy="1198800"/>
          </a:xfrm>
        </p:spPr>
        <p:txBody>
          <a:bodyPr anchor="b" anchorCtr="0"/>
          <a:lstStyle>
            <a:lvl1pPr>
              <a:defRPr sz="3600" cap="none" baseline="0"/>
            </a:lvl1pPr>
          </a:lstStyle>
          <a:p>
            <a:r>
              <a:rPr lang="sv-SE" smtClean="0"/>
              <a:t>Klicka här för att ändra format</a:t>
            </a:r>
            <a:endParaRPr lang="sv-SE" dirty="0"/>
          </a:p>
        </p:txBody>
      </p:sp>
      <p:sp>
        <p:nvSpPr>
          <p:cNvPr id="4" name="Platshållare för text 3"/>
          <p:cNvSpPr>
            <a:spLocks noGrp="1"/>
          </p:cNvSpPr>
          <p:nvPr>
            <p:ph type="body" sz="quarter" idx="16" hasCustomPrompt="1"/>
          </p:nvPr>
        </p:nvSpPr>
        <p:spPr>
          <a:xfrm>
            <a:off x="755774" y="3594792"/>
            <a:ext cx="5904458" cy="288000"/>
          </a:xfrm>
        </p:spPr>
        <p:txBody>
          <a:bodyPr>
            <a:normAutofit/>
          </a:bodyPr>
          <a:lstStyle>
            <a:lvl1pPr marL="0" indent="0">
              <a:spcBef>
                <a:spcPts val="0"/>
              </a:spcBef>
              <a:buFontTx/>
              <a:buNone/>
              <a:defRPr sz="18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smtClean="0"/>
              <a:t>Presentatörens namn</a:t>
            </a:r>
            <a:endParaRPr lang="sv-SE" dirty="0"/>
          </a:p>
        </p:txBody>
      </p:sp>
      <p:sp>
        <p:nvSpPr>
          <p:cNvPr id="11" name="Platshållare för text 3"/>
          <p:cNvSpPr>
            <a:spLocks noGrp="1"/>
          </p:cNvSpPr>
          <p:nvPr>
            <p:ph type="body" sz="quarter" idx="17" hasCustomPrompt="1"/>
          </p:nvPr>
        </p:nvSpPr>
        <p:spPr>
          <a:xfrm>
            <a:off x="755774" y="3846784"/>
            <a:ext cx="5904458" cy="28800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Presentatörens titel, e-postadress</a:t>
            </a:r>
          </a:p>
          <a:p>
            <a:pPr lvl="0"/>
            <a:endParaRPr lang="sv-SE" dirty="0"/>
          </a:p>
        </p:txBody>
      </p:sp>
    </p:spTree>
    <p:extLst>
      <p:ext uri="{BB962C8B-B14F-4D97-AF65-F5344CB8AC3E}">
        <p14:creationId xmlns:p14="http://schemas.microsoft.com/office/powerpoint/2010/main" val="21511643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turkos bakgrun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8" name="Platshållare för innehåll 2"/>
          <p:cNvSpPr>
            <a:spLocks noGrp="1"/>
          </p:cNvSpPr>
          <p:nvPr>
            <p:ph idx="1"/>
          </p:nvPr>
        </p:nvSpPr>
        <p:spPr bwMode="black">
          <a:xfrm>
            <a:off x="518864" y="1628775"/>
            <a:ext cx="8101261" cy="39750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4352078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Rubrik och innehåll, vit bakgrund">
    <p:spTree>
      <p:nvGrpSpPr>
        <p:cNvPr id="1" name=""/>
        <p:cNvGrpSpPr/>
        <p:nvPr/>
      </p:nvGrpSpPr>
      <p:grpSpPr>
        <a:xfrm>
          <a:off x="0" y="0"/>
          <a:ext cx="0" cy="0"/>
          <a:chOff x="0" y="0"/>
          <a:chExt cx="0" cy="0"/>
        </a:xfrm>
      </p:grpSpPr>
      <p:sp>
        <p:nvSpPr>
          <p:cNvPr id="2" name="Rubrik 1"/>
          <p:cNvSpPr>
            <a:spLocks noGrp="1"/>
          </p:cNvSpPr>
          <p:nvPr>
            <p:ph type="title"/>
          </p:nvPr>
        </p:nvSpPr>
        <p:spPr bwMode="black"/>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bwMode="black"/>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297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turkos bakgrun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518400" y="1600200"/>
            <a:ext cx="3852000" cy="4003675"/>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762500" y="1600200"/>
            <a:ext cx="3852000" cy="4003675"/>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838164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vit bakgrund">
    <p:spTree>
      <p:nvGrpSpPr>
        <p:cNvPr id="1" name=""/>
        <p:cNvGrpSpPr/>
        <p:nvPr/>
      </p:nvGrpSpPr>
      <p:grpSpPr>
        <a:xfrm>
          <a:off x="0" y="0"/>
          <a:ext cx="0" cy="0"/>
          <a:chOff x="0" y="0"/>
          <a:chExt cx="0" cy="0"/>
        </a:xfrm>
      </p:grpSpPr>
      <p:sp>
        <p:nvSpPr>
          <p:cNvPr id="2" name="Rubrik 1"/>
          <p:cNvSpPr>
            <a:spLocks noGrp="1"/>
          </p:cNvSpPr>
          <p:nvPr>
            <p:ph type="title"/>
          </p:nvPr>
        </p:nvSpPr>
        <p:spPr bwMode="black"/>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bwMode="black">
          <a:xfrm>
            <a:off x="518400" y="1600200"/>
            <a:ext cx="3852000" cy="400367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bwMode="black">
          <a:xfrm>
            <a:off x="4762500" y="1600200"/>
            <a:ext cx="3852000" cy="400367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068299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text  - turkos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bwMode="black"/>
        <p:txBody>
          <a:bodyPr/>
          <a:lstStyle>
            <a:lvl1pPr>
              <a:defRPr>
                <a:solidFill>
                  <a:schemeClr val="bg1"/>
                </a:solidFill>
              </a:defRPr>
            </a:lvl1pPr>
          </a:lstStyle>
          <a:p>
            <a:r>
              <a:rPr lang="sv-SE" smtClean="0"/>
              <a:t>Klicka här för att ändra format</a:t>
            </a:r>
            <a:endParaRPr lang="sv-SE" dirty="0"/>
          </a:p>
        </p:txBody>
      </p:sp>
      <p:sp>
        <p:nvSpPr>
          <p:cNvPr id="4" name="Platshållare för innehåll 3"/>
          <p:cNvSpPr>
            <a:spLocks noGrp="1"/>
          </p:cNvSpPr>
          <p:nvPr>
            <p:ph sz="half" idx="2"/>
          </p:nvPr>
        </p:nvSpPr>
        <p:spPr bwMode="black">
          <a:xfrm>
            <a:off x="4762500" y="1600200"/>
            <a:ext cx="3852000" cy="40036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0"/>
          </p:nvPr>
        </p:nvSpPr>
        <p:spPr bwMode="black">
          <a:xfrm>
            <a:off x="518400" y="1600201"/>
            <a:ext cx="3852000" cy="2836912"/>
          </a:xfrm>
        </p:spPr>
        <p:txBody>
          <a:bodyPr/>
          <a:lstStyle/>
          <a:p>
            <a:r>
              <a:rPr lang="sv-SE" smtClean="0"/>
              <a:t>Klicka på ikonen för att lägga till en bild</a:t>
            </a:r>
            <a:endParaRPr lang="sv-SE"/>
          </a:p>
        </p:txBody>
      </p:sp>
      <p:sp>
        <p:nvSpPr>
          <p:cNvPr id="12" name="Platshållare för text 11"/>
          <p:cNvSpPr>
            <a:spLocks noGrp="1"/>
          </p:cNvSpPr>
          <p:nvPr>
            <p:ph type="body" sz="quarter" idx="11"/>
          </p:nvPr>
        </p:nvSpPr>
        <p:spPr bwMode="black">
          <a:xfrm>
            <a:off x="539750" y="4624164"/>
            <a:ext cx="3854450" cy="993999"/>
          </a:xfrm>
        </p:spPr>
        <p:txBody>
          <a:bodyPr>
            <a:noAutofit/>
          </a:bodyPr>
          <a:lstStyle>
            <a:lvl1pPr marL="0" indent="0">
              <a:buFontTx/>
              <a:buNone/>
              <a:defRPr sz="160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sv-SE" smtClean="0"/>
              <a:t>Klicka här för att ändra format på bakgrundstexten</a:t>
            </a:r>
          </a:p>
        </p:txBody>
      </p:sp>
    </p:spTree>
    <p:extLst>
      <p:ext uri="{BB962C8B-B14F-4D97-AF65-F5344CB8AC3E}">
        <p14:creationId xmlns:p14="http://schemas.microsoft.com/office/powerpoint/2010/main" val="19633387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och text  - vit bakgrund">
    <p:spTree>
      <p:nvGrpSpPr>
        <p:cNvPr id="1" name=""/>
        <p:cNvGrpSpPr/>
        <p:nvPr/>
      </p:nvGrpSpPr>
      <p:grpSpPr>
        <a:xfrm>
          <a:off x="0" y="0"/>
          <a:ext cx="0" cy="0"/>
          <a:chOff x="0" y="0"/>
          <a:chExt cx="0" cy="0"/>
        </a:xfrm>
      </p:grpSpPr>
      <p:sp>
        <p:nvSpPr>
          <p:cNvPr id="2" name="Rubrik 1"/>
          <p:cNvSpPr>
            <a:spLocks noGrp="1"/>
          </p:cNvSpPr>
          <p:nvPr>
            <p:ph type="title"/>
          </p:nvPr>
        </p:nvSpPr>
        <p:spPr bwMode="black"/>
        <p:txBody>
          <a:bodyPr/>
          <a:lstStyle>
            <a:lvl1pPr>
              <a:defRPr>
                <a:solidFill>
                  <a:schemeClr val="tx1"/>
                </a:solidFill>
              </a:defRPr>
            </a:lvl1pPr>
          </a:lstStyle>
          <a:p>
            <a:r>
              <a:rPr lang="sv-SE" smtClean="0"/>
              <a:t>Klicka här för att ändra format</a:t>
            </a:r>
            <a:endParaRPr lang="sv-SE" dirty="0"/>
          </a:p>
        </p:txBody>
      </p:sp>
      <p:sp>
        <p:nvSpPr>
          <p:cNvPr id="4" name="Platshållare för innehåll 3"/>
          <p:cNvSpPr>
            <a:spLocks noGrp="1"/>
          </p:cNvSpPr>
          <p:nvPr>
            <p:ph sz="half" idx="2"/>
          </p:nvPr>
        </p:nvSpPr>
        <p:spPr bwMode="black">
          <a:xfrm>
            <a:off x="4762500" y="1600200"/>
            <a:ext cx="3852000" cy="400367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0"/>
          </p:nvPr>
        </p:nvSpPr>
        <p:spPr bwMode="black">
          <a:xfrm>
            <a:off x="518400" y="1600201"/>
            <a:ext cx="3852000" cy="2836912"/>
          </a:xfrm>
        </p:spPr>
        <p:txBody>
          <a:bodyPr/>
          <a:lstStyle/>
          <a:p>
            <a:r>
              <a:rPr lang="sv-SE" smtClean="0"/>
              <a:t>Klicka på ikonen för att lägga till en bild</a:t>
            </a:r>
            <a:endParaRPr lang="sv-SE"/>
          </a:p>
        </p:txBody>
      </p:sp>
      <p:sp>
        <p:nvSpPr>
          <p:cNvPr id="12" name="Platshållare för text 11"/>
          <p:cNvSpPr>
            <a:spLocks noGrp="1"/>
          </p:cNvSpPr>
          <p:nvPr>
            <p:ph type="body" sz="quarter" idx="11"/>
          </p:nvPr>
        </p:nvSpPr>
        <p:spPr bwMode="black">
          <a:xfrm>
            <a:off x="539750" y="4624164"/>
            <a:ext cx="3854450" cy="993999"/>
          </a:xfrm>
        </p:spPr>
        <p:txBody>
          <a:bodyPr>
            <a:noAutofit/>
          </a:bodyPr>
          <a:lstStyle>
            <a:lvl1pPr marL="0" indent="0">
              <a:buFontTx/>
              <a:buNone/>
              <a:defRPr sz="16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sv-SE" smtClean="0"/>
              <a:t>Klicka här för att ändra format på bakgrundstexten</a:t>
            </a:r>
          </a:p>
        </p:txBody>
      </p:sp>
    </p:spTree>
    <p:extLst>
      <p:ext uri="{BB962C8B-B14F-4D97-AF65-F5344CB8AC3E}">
        <p14:creationId xmlns:p14="http://schemas.microsoft.com/office/powerpoint/2010/main" val="176602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4 bilder och text  - turkos bakgrund">
    <p:spTree>
      <p:nvGrpSpPr>
        <p:cNvPr id="1" name=""/>
        <p:cNvGrpSpPr/>
        <p:nvPr/>
      </p:nvGrpSpPr>
      <p:grpSpPr>
        <a:xfrm>
          <a:off x="0" y="0"/>
          <a:ext cx="0" cy="0"/>
          <a:chOff x="0" y="0"/>
          <a:chExt cx="0" cy="0"/>
        </a:xfrm>
      </p:grpSpPr>
      <p:sp>
        <p:nvSpPr>
          <p:cNvPr id="2" name="Rubrik 1"/>
          <p:cNvSpPr>
            <a:spLocks noGrp="1"/>
          </p:cNvSpPr>
          <p:nvPr>
            <p:ph type="title"/>
          </p:nvPr>
        </p:nvSpPr>
        <p:spPr bwMode="black"/>
        <p:txBody>
          <a:bodyPr/>
          <a:lstStyle>
            <a:lvl1pPr>
              <a:defRPr>
                <a:solidFill>
                  <a:schemeClr val="bg1"/>
                </a:solidFill>
              </a:defRPr>
            </a:lvl1pPr>
          </a:lstStyle>
          <a:p>
            <a:r>
              <a:rPr lang="sv-SE" smtClean="0"/>
              <a:t>Klicka här för att ändra format</a:t>
            </a:r>
            <a:endParaRPr lang="sv-SE"/>
          </a:p>
        </p:txBody>
      </p:sp>
      <p:sp>
        <p:nvSpPr>
          <p:cNvPr id="4" name="Platshållare för innehåll 3"/>
          <p:cNvSpPr>
            <a:spLocks noGrp="1"/>
          </p:cNvSpPr>
          <p:nvPr>
            <p:ph sz="half" idx="2"/>
          </p:nvPr>
        </p:nvSpPr>
        <p:spPr bwMode="black">
          <a:xfrm>
            <a:off x="4762500" y="1600200"/>
            <a:ext cx="3852000" cy="40036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0"/>
          </p:nvPr>
        </p:nvSpPr>
        <p:spPr bwMode="black">
          <a:xfrm>
            <a:off x="518400" y="1600200"/>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
        <p:nvSpPr>
          <p:cNvPr id="12" name="Platshållare för text 11"/>
          <p:cNvSpPr>
            <a:spLocks noGrp="1"/>
          </p:cNvSpPr>
          <p:nvPr>
            <p:ph type="body" sz="quarter" idx="11"/>
          </p:nvPr>
        </p:nvSpPr>
        <p:spPr bwMode="black">
          <a:xfrm>
            <a:off x="518400" y="4624164"/>
            <a:ext cx="3854450" cy="993999"/>
          </a:xfrm>
        </p:spPr>
        <p:txBody>
          <a:bodyPr>
            <a:noAutofit/>
          </a:bodyPr>
          <a:lstStyle>
            <a:lvl1pPr marL="0" indent="0">
              <a:buFontTx/>
              <a:buNone/>
              <a:defRPr sz="1600">
                <a:solidFill>
                  <a:schemeClr val="bg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sv-SE" smtClean="0"/>
              <a:t>Klicka här för att ändra format på bakgrundstexten</a:t>
            </a:r>
          </a:p>
        </p:txBody>
      </p:sp>
      <p:sp>
        <p:nvSpPr>
          <p:cNvPr id="11" name="Platshållare för bild 8"/>
          <p:cNvSpPr>
            <a:spLocks noGrp="1"/>
          </p:cNvSpPr>
          <p:nvPr>
            <p:ph type="pic" sz="quarter" idx="12"/>
          </p:nvPr>
        </p:nvSpPr>
        <p:spPr bwMode="black">
          <a:xfrm>
            <a:off x="2530525" y="1600200"/>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
        <p:nvSpPr>
          <p:cNvPr id="13" name="Platshållare för bild 8"/>
          <p:cNvSpPr>
            <a:spLocks noGrp="1"/>
          </p:cNvSpPr>
          <p:nvPr>
            <p:ph type="pic" sz="quarter" idx="13"/>
          </p:nvPr>
        </p:nvSpPr>
        <p:spPr bwMode="black">
          <a:xfrm>
            <a:off x="518400" y="3140968"/>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
        <p:nvSpPr>
          <p:cNvPr id="14" name="Platshållare för bild 8"/>
          <p:cNvSpPr>
            <a:spLocks noGrp="1"/>
          </p:cNvSpPr>
          <p:nvPr>
            <p:ph type="pic" sz="quarter" idx="14"/>
          </p:nvPr>
        </p:nvSpPr>
        <p:spPr bwMode="black">
          <a:xfrm>
            <a:off x="2530525" y="3140968"/>
            <a:ext cx="1872000" cy="1404000"/>
          </a:xfrm>
        </p:spPr>
        <p:txBody>
          <a:bodyPr>
            <a:normAutofit/>
          </a:bodyPr>
          <a:lstStyle>
            <a:lvl1pPr marL="0" indent="0">
              <a:buFontTx/>
              <a:buNone/>
              <a:defRPr sz="1400"/>
            </a:lvl1pPr>
          </a:lstStyle>
          <a:p>
            <a:r>
              <a:rPr lang="sv-SE" smtClean="0"/>
              <a:t>Klicka på ikonen för att lägga till en bild</a:t>
            </a:r>
            <a:endParaRPr lang="sv-SE"/>
          </a:p>
        </p:txBody>
      </p:sp>
    </p:spTree>
    <p:extLst>
      <p:ext uri="{BB962C8B-B14F-4D97-AF65-F5344CB8AC3E}">
        <p14:creationId xmlns:p14="http://schemas.microsoft.com/office/powerpoint/2010/main" val="2644192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bwMode="white">
          <a:xfrm>
            <a:off x="517730" y="375597"/>
            <a:ext cx="8108333" cy="812211"/>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bwMode="white">
          <a:xfrm>
            <a:off x="518864" y="1628775"/>
            <a:ext cx="8101261" cy="3975099"/>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marL="1790700" lvl="7" indent="-352425" algn="l" defTabSz="914400" rtl="0" eaLnBrk="1" latinLnBrk="0" hangingPunct="1">
              <a:spcBef>
                <a:spcPct val="20000"/>
              </a:spcBef>
              <a:buFont typeface="Arial" pitchFamily="34" charset="0"/>
              <a:buChar char="•"/>
            </a:pPr>
            <a:r>
              <a:rPr lang="sv-SE" dirty="0" smtClean="0"/>
              <a:t>Nivå 6</a:t>
            </a:r>
          </a:p>
          <a:p>
            <a:pPr marL="2066925" lvl="8" indent="-276225" algn="l" defTabSz="914400" rtl="0" eaLnBrk="1" latinLnBrk="0" hangingPunct="1">
              <a:spcBef>
                <a:spcPct val="20000"/>
              </a:spcBef>
              <a:buFont typeface="Arial" pitchFamily="34" charset="0"/>
              <a:buChar char="•"/>
            </a:pPr>
            <a:r>
              <a:rPr lang="sv-SE" dirty="0" smtClean="0"/>
              <a:t>Nivå 7</a:t>
            </a:r>
          </a:p>
          <a:p>
            <a:pPr lvl="5"/>
            <a:endParaRPr lang="sv-SE" dirty="0" smtClean="0"/>
          </a:p>
        </p:txBody>
      </p:sp>
    </p:spTree>
    <p:extLst>
      <p:ext uri="{BB962C8B-B14F-4D97-AF65-F5344CB8AC3E}">
        <p14:creationId xmlns:p14="http://schemas.microsoft.com/office/powerpoint/2010/main" val="4030521663"/>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50" r:id="rId3"/>
    <p:sldLayoutId id="2147483661" r:id="rId4"/>
    <p:sldLayoutId id="2147483652" r:id="rId5"/>
    <p:sldLayoutId id="2147483662" r:id="rId6"/>
    <p:sldLayoutId id="2147483672" r:id="rId7"/>
    <p:sldLayoutId id="2147483665" r:id="rId8"/>
    <p:sldLayoutId id="2147483676" r:id="rId9"/>
    <p:sldLayoutId id="2147483671" r:id="rId10"/>
    <p:sldLayoutId id="2147483678" r:id="rId11"/>
    <p:sldLayoutId id="2147483673" r:id="rId12"/>
    <p:sldLayoutId id="2147483675" r:id="rId13"/>
    <p:sldLayoutId id="2147483677" r:id="rId14"/>
    <p:sldLayoutId id="2147483667" r:id="rId15"/>
    <p:sldLayoutId id="2147483679" r:id="rId16"/>
    <p:sldLayoutId id="2147483680" r:id="rId17"/>
    <p:sldLayoutId id="2147483681" r:id="rId18"/>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cap="none"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628650" indent="-27305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2pPr>
      <a:lvl3pPr marL="903288" indent="-261938" algn="l" defTabSz="914400" rtl="0" eaLnBrk="1" latinLnBrk="0" hangingPunct="1">
        <a:spcBef>
          <a:spcPct val="20000"/>
        </a:spcBef>
        <a:buFont typeface="Arial" pitchFamily="34" charset="0"/>
        <a:buChar char="•"/>
        <a:tabLst/>
        <a:defRPr sz="1600" kern="1200">
          <a:solidFill>
            <a:schemeClr val="bg1"/>
          </a:solidFill>
          <a:latin typeface="+mn-lt"/>
          <a:ea typeface="+mn-ea"/>
          <a:cs typeface="+mn-cs"/>
        </a:defRPr>
      </a:lvl3pPr>
      <a:lvl4pPr marL="1163638" indent="-238125"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1449388" indent="-28575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baseline="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sv-SE" sz="1600" kern="1200" dirty="0" smtClean="0">
          <a:solidFill>
            <a:schemeClr val="bg1"/>
          </a:solidFill>
          <a:latin typeface="+mn-lt"/>
          <a:ea typeface="+mn-ea"/>
          <a:cs typeface="+mn-cs"/>
        </a:defRPr>
      </a:lvl8pPr>
      <a:lvl9pPr marL="2076450" indent="-285750" algn="l" defTabSz="914400" rtl="0" eaLnBrk="1" latinLnBrk="0" hangingPunct="1">
        <a:spcBef>
          <a:spcPct val="20000"/>
        </a:spcBef>
        <a:buFont typeface="Arial" pitchFamily="34" charset="0"/>
        <a:buChar char="•"/>
        <a:defRPr lang="sv-SE" sz="1600" kern="1200" dirty="0" smtClean="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827584" y="1196752"/>
            <a:ext cx="70714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dirty="0">
              <a:latin typeface="+mj-lt"/>
            </a:endParaRPr>
          </a:p>
        </p:txBody>
      </p:sp>
      <p:sp>
        <p:nvSpPr>
          <p:cNvPr id="125" name="CustomShape 2"/>
          <p:cNvSpPr/>
          <p:nvPr/>
        </p:nvSpPr>
        <p:spPr>
          <a:xfrm>
            <a:off x="785880" y="2797217"/>
            <a:ext cx="7025760" cy="31804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45000"/>
            </a:pPr>
            <a:r>
              <a:rPr lang="sv-SE" sz="2000" strike="noStrike" dirty="0" smtClean="0">
                <a:solidFill>
                  <a:srgbClr val="000000"/>
                </a:solidFill>
                <a:latin typeface="Arial"/>
                <a:ea typeface="DejaVu Sans"/>
              </a:rPr>
              <a:t>Om utbildningsmaterialet:</a:t>
            </a:r>
          </a:p>
          <a:p>
            <a:pPr>
              <a:lnSpc>
                <a:spcPct val="100000"/>
              </a:lnSpc>
              <a:buSzPct val="45000"/>
            </a:pPr>
            <a:endParaRPr lang="sv-SE" sz="1200" strike="noStrike" dirty="0" smtClean="0">
              <a:solidFill>
                <a:srgbClr val="000000"/>
              </a:solidFill>
              <a:latin typeface="Arial"/>
              <a:ea typeface="DejaVu Sans"/>
            </a:endParaRPr>
          </a:p>
          <a:p>
            <a:pPr>
              <a:lnSpc>
                <a:spcPct val="100000"/>
              </a:lnSpc>
              <a:buSzPct val="45000"/>
            </a:pPr>
            <a:r>
              <a:rPr lang="sv-SE" sz="1200" strike="noStrike" dirty="0" smtClean="0">
                <a:solidFill>
                  <a:srgbClr val="000000"/>
                </a:solidFill>
                <a:latin typeface="Arial"/>
                <a:ea typeface="DejaVu Sans"/>
              </a:rPr>
              <a:t>Dokumentet </a:t>
            </a:r>
            <a:r>
              <a:rPr lang="sv-SE" sz="1200" strike="noStrike" dirty="0">
                <a:solidFill>
                  <a:srgbClr val="000000"/>
                </a:solidFill>
                <a:latin typeface="Arial"/>
                <a:ea typeface="DejaVu Sans"/>
              </a:rPr>
              <a:t>togs fram under </a:t>
            </a:r>
            <a:r>
              <a:rPr lang="sv-SE" sz="1200" strike="noStrike" dirty="0" smtClean="0">
                <a:solidFill>
                  <a:srgbClr val="000000"/>
                </a:solidFill>
                <a:latin typeface="Arial"/>
                <a:ea typeface="DejaVu Sans"/>
              </a:rPr>
              <a:t>RISE </a:t>
            </a:r>
            <a:r>
              <a:rPr lang="sv-SE" sz="1200" strike="noStrike" dirty="0" err="1" smtClean="0">
                <a:solidFill>
                  <a:srgbClr val="000000"/>
                </a:solidFill>
                <a:latin typeface="Arial"/>
                <a:ea typeface="DejaVu Sans"/>
              </a:rPr>
              <a:t>ToD</a:t>
            </a:r>
            <a:r>
              <a:rPr lang="sv-SE" sz="1200" strike="noStrike" dirty="0" smtClean="0">
                <a:solidFill>
                  <a:srgbClr val="000000"/>
                </a:solidFill>
                <a:latin typeface="Arial"/>
                <a:ea typeface="DejaVu Sans"/>
              </a:rPr>
              <a:t>-projekt. </a:t>
            </a:r>
            <a:endParaRPr sz="1100" dirty="0"/>
          </a:p>
          <a:p>
            <a:pPr>
              <a:lnSpc>
                <a:spcPct val="100000"/>
              </a:lnSpc>
              <a:buSzPct val="45000"/>
            </a:pPr>
            <a:r>
              <a:rPr lang="sv-SE" sz="1200" strike="noStrike" dirty="0">
                <a:solidFill>
                  <a:srgbClr val="000000"/>
                </a:solidFill>
                <a:latin typeface="Arial"/>
                <a:ea typeface="DejaVu Sans"/>
              </a:rPr>
              <a:t>Fokus ligger på att </a:t>
            </a:r>
            <a:r>
              <a:rPr lang="sv-SE" sz="1200" strike="noStrike" dirty="0" smtClean="0">
                <a:solidFill>
                  <a:srgbClr val="000000"/>
                </a:solidFill>
                <a:latin typeface="Arial"/>
                <a:ea typeface="DejaVu Sans"/>
              </a:rPr>
              <a:t>IPR och relaterade termer, förfaringssätt och synsätt.</a:t>
            </a:r>
          </a:p>
          <a:p>
            <a:pPr>
              <a:lnSpc>
                <a:spcPct val="100000"/>
              </a:lnSpc>
              <a:buSzPct val="45000"/>
            </a:pPr>
            <a:endParaRPr lang="sv-SE" sz="1600" dirty="0" smtClean="0">
              <a:solidFill>
                <a:srgbClr val="000000"/>
              </a:solidFill>
              <a:latin typeface="Arial"/>
            </a:endParaRPr>
          </a:p>
          <a:p>
            <a:pPr>
              <a:lnSpc>
                <a:spcPct val="100000"/>
              </a:lnSpc>
              <a:buSzPct val="45000"/>
            </a:pPr>
            <a:endParaRPr lang="sv-SE" sz="1600" dirty="0">
              <a:solidFill>
                <a:srgbClr val="000000"/>
              </a:solidFill>
              <a:latin typeface="Arial"/>
            </a:endParaRPr>
          </a:p>
        </p:txBody>
      </p:sp>
      <p:sp>
        <p:nvSpPr>
          <p:cNvPr id="4" name="CustomShape 1"/>
          <p:cNvSpPr/>
          <p:nvPr/>
        </p:nvSpPr>
        <p:spPr>
          <a:xfrm>
            <a:off x="3831888" y="4653136"/>
            <a:ext cx="3764448" cy="32480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sv-SE" sz="1100" dirty="0"/>
              <a:t>Elis Carlström, Forskningschef, </a:t>
            </a:r>
            <a:r>
              <a:rPr lang="sv-SE" sz="1100" dirty="0" err="1"/>
              <a:t>Swerea</a:t>
            </a:r>
            <a:r>
              <a:rPr lang="sv-SE" sz="1100" dirty="0"/>
              <a:t> IVF elis.carlstrom@swerea.se</a:t>
            </a:r>
          </a:p>
          <a:p>
            <a:endParaRPr lang="sv-SE" sz="1100" dirty="0"/>
          </a:p>
          <a:p>
            <a:pPr algn="ctr">
              <a:lnSpc>
                <a:spcPct val="100000"/>
              </a:lnSpc>
            </a:pPr>
            <a:endParaRPr sz="800" dirty="0"/>
          </a:p>
        </p:txBody>
      </p:sp>
      <p:pic>
        <p:nvPicPr>
          <p:cNvPr id="5" name="Shape 134"/>
          <p:cNvPicPr/>
          <p:nvPr/>
        </p:nvPicPr>
        <p:blipFill>
          <a:blip r:embed="rId3"/>
          <a:stretch/>
        </p:blipFill>
        <p:spPr>
          <a:xfrm>
            <a:off x="3102261" y="4871655"/>
            <a:ext cx="226592" cy="202258"/>
          </a:xfrm>
          <a:prstGeom prst="rect">
            <a:avLst/>
          </a:prstGeom>
          <a:ln>
            <a:noFill/>
          </a:ln>
        </p:spPr>
      </p:pic>
      <p:pic>
        <p:nvPicPr>
          <p:cNvPr id="6" name="Shape 135"/>
          <p:cNvPicPr/>
          <p:nvPr/>
        </p:nvPicPr>
        <p:blipFill>
          <a:blip r:embed="rId4"/>
          <a:stretch/>
        </p:blipFill>
        <p:spPr>
          <a:xfrm>
            <a:off x="2614765" y="4983039"/>
            <a:ext cx="396146" cy="87392"/>
          </a:xfrm>
          <a:prstGeom prst="rect">
            <a:avLst/>
          </a:prstGeom>
          <a:ln>
            <a:noFill/>
          </a:ln>
        </p:spPr>
      </p:pic>
      <p:pic>
        <p:nvPicPr>
          <p:cNvPr id="7" name="Shape 136"/>
          <p:cNvPicPr/>
          <p:nvPr/>
        </p:nvPicPr>
        <p:blipFill>
          <a:blip r:embed="rId5"/>
          <a:stretch/>
        </p:blipFill>
        <p:spPr>
          <a:xfrm>
            <a:off x="3038591" y="4574415"/>
            <a:ext cx="290262" cy="167634"/>
          </a:xfrm>
          <a:prstGeom prst="rect">
            <a:avLst/>
          </a:prstGeom>
          <a:ln>
            <a:noFill/>
          </a:ln>
        </p:spPr>
      </p:pic>
      <p:pic>
        <p:nvPicPr>
          <p:cNvPr id="8" name="Shape 137"/>
          <p:cNvPicPr/>
          <p:nvPr/>
        </p:nvPicPr>
        <p:blipFill>
          <a:blip r:embed="rId6"/>
          <a:stretch/>
        </p:blipFill>
        <p:spPr>
          <a:xfrm>
            <a:off x="2637263" y="4571285"/>
            <a:ext cx="209150" cy="324278"/>
          </a:xfrm>
          <a:prstGeom prst="rect">
            <a:avLst/>
          </a:prstGeom>
          <a:ln>
            <a:noFill/>
          </a:ln>
        </p:spPr>
      </p:pic>
      <p:pic>
        <p:nvPicPr>
          <p:cNvPr id="9" name="Shape 265"/>
          <p:cNvPicPr/>
          <p:nvPr/>
        </p:nvPicPr>
        <p:blipFill>
          <a:blip r:embed="rId7"/>
          <a:stretch/>
        </p:blipFill>
        <p:spPr>
          <a:xfrm>
            <a:off x="1682552" y="4574415"/>
            <a:ext cx="421264" cy="499498"/>
          </a:xfrm>
          <a:prstGeom prst="rect">
            <a:avLst/>
          </a:prstGeom>
          <a:ln>
            <a:noFill/>
          </a:ln>
        </p:spPr>
      </p:pic>
      <p:sp>
        <p:nvSpPr>
          <p:cNvPr id="2" name="Vänster klammerparentes 1"/>
          <p:cNvSpPr/>
          <p:nvPr/>
        </p:nvSpPr>
        <p:spPr>
          <a:xfrm>
            <a:off x="2421239" y="4437112"/>
            <a:ext cx="193526"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Höger klammerparentes 2"/>
          <p:cNvSpPr/>
          <p:nvPr/>
        </p:nvSpPr>
        <p:spPr>
          <a:xfrm>
            <a:off x="3429351" y="4437112"/>
            <a:ext cx="144016"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CustomShape 2"/>
          <p:cNvSpPr/>
          <p:nvPr/>
        </p:nvSpPr>
        <p:spPr>
          <a:xfrm>
            <a:off x="467640" y="486520"/>
            <a:ext cx="788400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sv-SE" sz="3200" b="1" dirty="0"/>
              <a:t>IPR och avtal</a:t>
            </a:r>
            <a:endParaRPr b="1" dirty="0"/>
          </a:p>
        </p:txBody>
      </p:sp>
      <p:sp>
        <p:nvSpPr>
          <p:cNvPr id="10" name="Rektangel 9"/>
          <p:cNvSpPr/>
          <p:nvPr/>
        </p:nvSpPr>
        <p:spPr>
          <a:xfrm>
            <a:off x="785880" y="4221088"/>
            <a:ext cx="7025760" cy="1008112"/>
          </a:xfrm>
          <a:prstGeom prst="rect">
            <a:avLst/>
          </a:prstGeom>
          <a:no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4463364"/>
      </p:ext>
    </p:extLst>
  </p:cSld>
  <p:clrMapOvr>
    <a:masterClrMapping/>
  </p:clrMapOvr>
  <p:transition spd="slow">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7730" y="375597"/>
            <a:ext cx="8108333" cy="461115"/>
          </a:xfrm>
        </p:spPr>
        <p:txBody>
          <a:bodyPr/>
          <a:lstStyle/>
          <a:p>
            <a:r>
              <a:rPr lang="sv-SE" sz="2400" dirty="0" smtClean="0"/>
              <a:t>Vad kostar ett patent och när kommer kostnaderna?</a:t>
            </a:r>
            <a:endParaRPr lang="sv-SE" sz="2400" dirty="0"/>
          </a:p>
        </p:txBody>
      </p:sp>
      <p:sp>
        <p:nvSpPr>
          <p:cNvPr id="3" name="Platshållare för bildnummer 2"/>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10</a:t>
            </a:fld>
            <a:endParaRPr lang="sv-SE" dirty="0"/>
          </a:p>
        </p:txBody>
      </p:sp>
      <p:sp>
        <p:nvSpPr>
          <p:cNvPr id="8" name="textruta 7"/>
          <p:cNvSpPr txBox="1"/>
          <p:nvPr/>
        </p:nvSpPr>
        <p:spPr>
          <a:xfrm>
            <a:off x="4427984" y="1196752"/>
            <a:ext cx="2016224"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sv-SE" sz="1400" dirty="0" smtClean="0"/>
              <a:t>Ungefärligt  exempel</a:t>
            </a:r>
            <a:endParaRPr lang="sv-SE" sz="1400" dirty="0"/>
          </a:p>
        </p:txBody>
      </p:sp>
      <p:graphicFrame>
        <p:nvGraphicFramePr>
          <p:cNvPr id="12" name="Diagram 11"/>
          <p:cNvGraphicFramePr>
            <a:graphicFrameLocks noGrp="1"/>
          </p:cNvGraphicFramePr>
          <p:nvPr/>
        </p:nvGraphicFramePr>
        <p:xfrm>
          <a:off x="467545" y="980728"/>
          <a:ext cx="7920880"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skall man patentera?</a:t>
            </a:r>
            <a:endParaRPr lang="sv-SE" dirty="0"/>
          </a:p>
        </p:txBody>
      </p:sp>
      <p:sp>
        <p:nvSpPr>
          <p:cNvPr id="3" name="Platshållare för innehåll 2"/>
          <p:cNvSpPr>
            <a:spLocks noGrp="1"/>
          </p:cNvSpPr>
          <p:nvPr>
            <p:ph idx="1"/>
          </p:nvPr>
        </p:nvSpPr>
        <p:spPr/>
        <p:txBody>
          <a:bodyPr/>
          <a:lstStyle/>
          <a:p>
            <a:r>
              <a:rPr lang="sv-SE" dirty="0" smtClean="0"/>
              <a:t>Företag</a:t>
            </a:r>
          </a:p>
          <a:p>
            <a:pPr lvl="1"/>
            <a:r>
              <a:rPr lang="sv-SE" dirty="0" smtClean="0"/>
              <a:t>Skaffa en monopolställning</a:t>
            </a:r>
          </a:p>
          <a:p>
            <a:pPr lvl="1"/>
            <a:r>
              <a:rPr lang="sv-SE" dirty="0" smtClean="0"/>
              <a:t>Licensintäkter</a:t>
            </a:r>
          </a:p>
          <a:p>
            <a:pPr lvl="1"/>
            <a:r>
              <a:rPr lang="sv-SE" dirty="0" smtClean="0"/>
              <a:t>Möjliggöra bytesaffärer</a:t>
            </a:r>
          </a:p>
          <a:p>
            <a:pPr lvl="1"/>
            <a:r>
              <a:rPr lang="sv-SE" dirty="0" smtClean="0"/>
              <a:t>Visa sig innovativt</a:t>
            </a:r>
          </a:p>
          <a:p>
            <a:endParaRPr lang="sv-SE" dirty="0" smtClean="0"/>
          </a:p>
          <a:p>
            <a:r>
              <a:rPr lang="sv-SE" dirty="0" smtClean="0"/>
              <a:t>Institut</a:t>
            </a:r>
          </a:p>
          <a:p>
            <a:pPr lvl="1"/>
            <a:r>
              <a:rPr lang="sv-SE" dirty="0" smtClean="0"/>
              <a:t>Marknadsföring (sälja uppdrag och projektansökningar)</a:t>
            </a:r>
          </a:p>
          <a:p>
            <a:pPr lvl="1"/>
            <a:r>
              <a:rPr lang="sv-SE" dirty="0" smtClean="0"/>
              <a:t>Skydda medlemsföretag</a:t>
            </a:r>
          </a:p>
          <a:p>
            <a:pPr lvl="1"/>
            <a:r>
              <a:rPr lang="sv-SE" dirty="0" smtClean="0"/>
              <a:t>Skapa </a:t>
            </a:r>
            <a:r>
              <a:rPr lang="sv-SE" dirty="0" err="1" smtClean="0"/>
              <a:t>spinn-off</a:t>
            </a:r>
            <a:r>
              <a:rPr lang="sv-SE" dirty="0" smtClean="0"/>
              <a:t> företag</a:t>
            </a:r>
          </a:p>
          <a:p>
            <a:pPr lvl="1"/>
            <a:r>
              <a:rPr lang="sv-SE" dirty="0" smtClean="0"/>
              <a:t>Licensintäkter</a:t>
            </a:r>
          </a:p>
          <a:p>
            <a:pPr lvl="1"/>
            <a:r>
              <a:rPr lang="sv-SE" dirty="0" smtClean="0"/>
              <a:t>Skydda egen verksamhet</a:t>
            </a:r>
          </a:p>
          <a:p>
            <a:pPr lvl="1"/>
            <a:endParaRPr lang="sv-SE" dirty="0" smtClean="0"/>
          </a:p>
          <a:p>
            <a:pPr lvl="1"/>
            <a:endParaRPr lang="sv-SE" dirty="0" smtClean="0"/>
          </a:p>
          <a:p>
            <a:pPr lvl="1"/>
            <a:endParaRPr lang="sv-SE" dirty="0" smtClean="0"/>
          </a:p>
          <a:p>
            <a:pPr lvl="1"/>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11</a:t>
            </a:fld>
            <a:endParaRPr lang="sv-SE" dirty="0"/>
          </a:p>
        </p:txBody>
      </p:sp>
      <p:pic>
        <p:nvPicPr>
          <p:cNvPr id="5" name="Bildobjekt 4" descr="gibsonpaf.jpg"/>
          <p:cNvPicPr>
            <a:picLocks noChangeAspect="1"/>
          </p:cNvPicPr>
          <p:nvPr/>
        </p:nvPicPr>
        <p:blipFill>
          <a:blip r:embed="rId3" cstate="print"/>
          <a:srcRect l="13636" t="13636" r="22727" b="15909"/>
          <a:stretch>
            <a:fillRect/>
          </a:stretch>
        </p:blipFill>
        <p:spPr>
          <a:xfrm>
            <a:off x="6300192" y="134634"/>
            <a:ext cx="2520280" cy="2790310"/>
          </a:xfrm>
          <a:prstGeom prst="rect">
            <a:avLst/>
          </a:prstGeom>
        </p:spPr>
      </p:pic>
      <p:sp>
        <p:nvSpPr>
          <p:cNvPr id="6" name="textruta 5"/>
          <p:cNvSpPr txBox="1"/>
          <p:nvPr/>
        </p:nvSpPr>
        <p:spPr>
          <a:xfrm>
            <a:off x="6012160" y="3068960"/>
            <a:ext cx="3131840" cy="276999"/>
          </a:xfrm>
          <a:prstGeom prst="rect">
            <a:avLst/>
          </a:prstGeom>
          <a:noFill/>
        </p:spPr>
        <p:txBody>
          <a:bodyPr wrap="square" rtlCol="0">
            <a:spAutoFit/>
          </a:bodyPr>
          <a:lstStyle/>
          <a:p>
            <a:r>
              <a:rPr lang="sv-SE" sz="1200" dirty="0" smtClean="0"/>
              <a:t>Gibson PAF ”Patent </a:t>
            </a:r>
            <a:r>
              <a:rPr lang="sv-SE" sz="1200" dirty="0" err="1" smtClean="0"/>
              <a:t>Applied</a:t>
            </a:r>
            <a:r>
              <a:rPr lang="sv-SE" sz="1200" dirty="0" smtClean="0"/>
              <a:t> For” pickup</a:t>
            </a:r>
            <a:endParaRPr lang="sv-SE" sz="1200" dirty="0"/>
          </a:p>
        </p:txBody>
      </p:sp>
      <p:pic>
        <p:nvPicPr>
          <p:cNvPr id="7" name="Bildobjekt 6" descr="Gibson_LesPaulSG_Custom.jpg"/>
          <p:cNvPicPr>
            <a:picLocks noChangeAspect="1"/>
          </p:cNvPicPr>
          <p:nvPr/>
        </p:nvPicPr>
        <p:blipFill>
          <a:blip r:embed="rId4" cstate="print"/>
          <a:stretch>
            <a:fillRect/>
          </a:stretch>
        </p:blipFill>
        <p:spPr>
          <a:xfrm>
            <a:off x="7380312" y="3429000"/>
            <a:ext cx="1131918" cy="20608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7731" y="375597"/>
            <a:ext cx="6718566" cy="812211"/>
          </a:xfrm>
        </p:spPr>
        <p:txBody>
          <a:bodyPr/>
          <a:lstStyle/>
          <a:p>
            <a:r>
              <a:rPr lang="sv-SE" dirty="0" smtClean="0"/>
              <a:t>Lag (1949:345) om rätten till arbetstagares uppfinningar</a:t>
            </a:r>
            <a:endParaRPr lang="sv-SE" dirty="0"/>
          </a:p>
        </p:txBody>
      </p:sp>
      <p:sp>
        <p:nvSpPr>
          <p:cNvPr id="3" name="Platshållare för innehåll 2"/>
          <p:cNvSpPr>
            <a:spLocks noGrp="1"/>
          </p:cNvSpPr>
          <p:nvPr>
            <p:ph idx="1"/>
          </p:nvPr>
        </p:nvSpPr>
        <p:spPr>
          <a:xfrm>
            <a:off x="518864" y="1412777"/>
            <a:ext cx="8101261" cy="4191098"/>
          </a:xfrm>
        </p:spPr>
        <p:txBody>
          <a:bodyPr/>
          <a:lstStyle/>
          <a:p>
            <a:r>
              <a:rPr lang="sv-SE" dirty="0" smtClean="0"/>
              <a:t>Ger arbetsgivare rätt att ta över arbetstagares uppfinning under vissa villkor</a:t>
            </a:r>
          </a:p>
          <a:p>
            <a:r>
              <a:rPr lang="sv-SE" dirty="0" smtClean="0"/>
              <a:t>Vad som gäller regleras ytterligare av kollektivavtal</a:t>
            </a:r>
          </a:p>
          <a:p>
            <a:r>
              <a:rPr lang="sv-SE" dirty="0" smtClean="0"/>
              <a:t>Lärarundantaget</a:t>
            </a:r>
          </a:p>
          <a:p>
            <a:pPr lvl="1"/>
            <a:r>
              <a:rPr lang="sv-SE" b="1" dirty="0" smtClean="0"/>
              <a:t>1 §</a:t>
            </a:r>
            <a:r>
              <a:rPr lang="sv-SE" dirty="0" smtClean="0"/>
              <a:t> Denna lag avser här i riket patenterbara uppfinningar av arbetstagare i allmän eller enskild tjänst. Lärare vid universitet, högskolor eller andra inrättningar som tillhör </a:t>
            </a:r>
            <a:r>
              <a:rPr lang="sv-SE" dirty="0" err="1" smtClean="0"/>
              <a:t>undervisningväsendet</a:t>
            </a:r>
            <a:r>
              <a:rPr lang="sv-SE" dirty="0" smtClean="0"/>
              <a:t> skall inte i denna egenskap anses såsom arbetstagare enligt denna lag, dock att lagen skall tillämpas på sådana lärare vid Försvarsmaktens skolor som är yrkesofficerare. ….</a:t>
            </a:r>
          </a:p>
          <a:p>
            <a:endParaRPr lang="sv-SE" dirty="0" smtClean="0"/>
          </a:p>
          <a:p>
            <a:pPr lvl="1"/>
            <a:r>
              <a:rPr lang="sv-SE" dirty="0" smtClean="0"/>
              <a:t>Universitets- och högskoleforskare inkl gästforskare är undantagna</a:t>
            </a:r>
          </a:p>
          <a:p>
            <a:pPr lvl="1"/>
            <a:r>
              <a:rPr lang="sv-SE" dirty="0" smtClean="0"/>
              <a:t>Examensarbetare och praktikanter är inte arbetstagare är därför undantagna.</a:t>
            </a:r>
            <a:br>
              <a:rPr lang="sv-SE" dirty="0" smtClean="0"/>
            </a:br>
            <a:endParaRPr lang="sv-SE" dirty="0"/>
          </a:p>
        </p:txBody>
      </p:sp>
      <p:pic>
        <p:nvPicPr>
          <p:cNvPr id="4" name="Bildobjekt 3" descr="lagbok.png"/>
          <p:cNvPicPr>
            <a:picLocks noChangeAspect="1"/>
          </p:cNvPicPr>
          <p:nvPr/>
        </p:nvPicPr>
        <p:blipFill>
          <a:blip r:embed="rId3" cstate="print"/>
          <a:stretch>
            <a:fillRect/>
          </a:stretch>
        </p:blipFill>
        <p:spPr>
          <a:xfrm>
            <a:off x="7079771" y="260648"/>
            <a:ext cx="2064229" cy="11521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Ersättning av uppfinnare</a:t>
            </a:r>
            <a:endParaRPr lang="sv-SE" dirty="0"/>
          </a:p>
        </p:txBody>
      </p:sp>
      <p:sp>
        <p:nvSpPr>
          <p:cNvPr id="3" name="Platshållare för innehåll 2"/>
          <p:cNvSpPr>
            <a:spLocks noGrp="1"/>
          </p:cNvSpPr>
          <p:nvPr>
            <p:ph idx="1"/>
          </p:nvPr>
        </p:nvSpPr>
        <p:spPr>
          <a:xfrm>
            <a:off x="323528" y="1268760"/>
            <a:ext cx="6357392" cy="3543026"/>
          </a:xfrm>
        </p:spPr>
        <p:txBody>
          <a:bodyPr/>
          <a:lstStyle/>
          <a:p>
            <a:r>
              <a:rPr lang="sv-SE" sz="1800" dirty="0" smtClean="0"/>
              <a:t>Regleras i ofta i kollektivavtal  och av lokala förhandlingar och inte i lagen. Kollektivavtalen skiljer mellan olika institut men är relativt lika i detta avseende.</a:t>
            </a:r>
          </a:p>
          <a:p>
            <a:r>
              <a:rPr lang="sv-SE" sz="1800" dirty="0" smtClean="0"/>
              <a:t>Schablonersättning vid  inlämning och beviljande av första patent för A-uppfinning (</a:t>
            </a:r>
            <a:r>
              <a:rPr lang="sv-SE" sz="1800" dirty="0" err="1" smtClean="0"/>
              <a:t>A-uppfinning</a:t>
            </a:r>
            <a:r>
              <a:rPr lang="sv-SE" sz="1800" dirty="0" smtClean="0"/>
              <a:t> är uppfinning som görs som en del av tjänsten)</a:t>
            </a:r>
          </a:p>
          <a:p>
            <a:r>
              <a:rPr lang="sv-SE" sz="1800" dirty="0" smtClean="0"/>
              <a:t>Ytterligare ersättning vid exploatering</a:t>
            </a:r>
          </a:p>
          <a:p>
            <a:r>
              <a:rPr lang="sv-SE" sz="1800" dirty="0" smtClean="0"/>
              <a:t>Ersättningen beräknas utifrån underlag på uppfinningens värde och nedlagda kostnader för hanteringen.</a:t>
            </a:r>
            <a:endParaRPr lang="sv-SE" sz="1800" dirty="0"/>
          </a:p>
        </p:txBody>
      </p:sp>
      <p:sp>
        <p:nvSpPr>
          <p:cNvPr id="4" name="Platshållare för bildnummer 3"/>
          <p:cNvSpPr>
            <a:spLocks noGrp="1"/>
          </p:cNvSpPr>
          <p:nvPr>
            <p:ph type="sldNum" sz="quarter" idx="4294967295"/>
          </p:nvPr>
        </p:nvSpPr>
        <p:spPr>
          <a:xfrm>
            <a:off x="4343400" y="6477000"/>
            <a:ext cx="533400" cy="381000"/>
          </a:xfrm>
          <a:prstGeom prst="rect">
            <a:avLst/>
          </a:prstGeom>
        </p:spPr>
        <p:txBody>
          <a:bodyPr/>
          <a:lstStyle/>
          <a:p>
            <a:pPr>
              <a:defRPr/>
            </a:pPr>
            <a:fld id="{CD3232A0-6E40-42AC-87E2-6671DD1CC72D}" type="slidenum">
              <a:rPr lang="sv-SE" smtClean="0"/>
              <a:pPr>
                <a:defRPr/>
              </a:pPr>
              <a:t>13</a:t>
            </a:fld>
            <a:endParaRPr lang="sv-SE">
              <a:solidFill>
                <a:schemeClr val="tx1"/>
              </a:solidFill>
            </a:endParaRPr>
          </a:p>
        </p:txBody>
      </p:sp>
      <p:pic>
        <p:nvPicPr>
          <p:cNvPr id="5" name="Bildobjekt 4" descr="teknikavtalet.png"/>
          <p:cNvPicPr>
            <a:picLocks noChangeAspect="1"/>
          </p:cNvPicPr>
          <p:nvPr/>
        </p:nvPicPr>
        <p:blipFill>
          <a:blip r:embed="rId3" cstate="print"/>
          <a:stretch>
            <a:fillRect/>
          </a:stretch>
        </p:blipFill>
        <p:spPr>
          <a:xfrm>
            <a:off x="6588224" y="2190054"/>
            <a:ext cx="2555776" cy="36764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Publicering</a:t>
            </a:r>
            <a:endParaRPr lang="sv-SE" dirty="0"/>
          </a:p>
        </p:txBody>
      </p:sp>
      <p:sp>
        <p:nvSpPr>
          <p:cNvPr id="3" name="Content Placeholder 2"/>
          <p:cNvSpPr>
            <a:spLocks noGrp="1"/>
          </p:cNvSpPr>
          <p:nvPr>
            <p:ph idx="1"/>
          </p:nvPr>
        </p:nvSpPr>
        <p:spPr>
          <a:xfrm>
            <a:off x="457200" y="1162476"/>
            <a:ext cx="4086225" cy="4960528"/>
          </a:xfrm>
        </p:spPr>
        <p:txBody>
          <a:bodyPr/>
          <a:lstStyle/>
          <a:p>
            <a:pPr>
              <a:buFont typeface="Arial" pitchFamily="34" charset="0"/>
              <a:buChar char="•"/>
            </a:pPr>
            <a:r>
              <a:rPr lang="sv-SE" dirty="0" smtClean="0"/>
              <a:t>En patentansökan publiceras efter 18 månader (från prioritetsdatumet)</a:t>
            </a:r>
          </a:p>
          <a:p>
            <a:pPr>
              <a:buFont typeface="Arial" pitchFamily="34" charset="0"/>
              <a:buChar char="•"/>
            </a:pPr>
            <a:r>
              <a:rPr lang="sv-SE" dirty="0" smtClean="0"/>
              <a:t>Den blir ett nyhetshinder för (prior art) för andra patent</a:t>
            </a:r>
          </a:p>
          <a:p>
            <a:pPr>
              <a:buFont typeface="Arial" pitchFamily="34" charset="0"/>
              <a:buChar char="•"/>
            </a:pPr>
            <a:r>
              <a:rPr lang="sv-SE" dirty="0" smtClean="0"/>
              <a:t>Publiceringen innebär inte ett godkännande</a:t>
            </a:r>
          </a:p>
          <a:p>
            <a:pPr>
              <a:buFont typeface="Arial" pitchFamily="34" charset="0"/>
              <a:buChar char="•"/>
            </a:pPr>
            <a:r>
              <a:rPr lang="sv-SE" dirty="0" smtClean="0"/>
              <a:t>Kraven i det godkända patentet kan ofta skilja sig mycket från kraven i den publicerade ansökan om den godkänns</a:t>
            </a:r>
          </a:p>
          <a:p>
            <a:endParaRPr lang="sv-SE" dirty="0" smtClean="0"/>
          </a:p>
          <a:p>
            <a:pPr>
              <a:buFont typeface="Arial" pitchFamily="34" charset="0"/>
              <a:buChar char="•"/>
            </a:pPr>
            <a:endParaRPr lang="sv-SE" dirty="0" smtClean="0"/>
          </a:p>
        </p:txBody>
      </p:sp>
      <p:grpSp>
        <p:nvGrpSpPr>
          <p:cNvPr id="4" name="Group 6"/>
          <p:cNvGrpSpPr>
            <a:grpSpLocks/>
          </p:cNvGrpSpPr>
          <p:nvPr/>
        </p:nvGrpSpPr>
        <p:grpSpPr bwMode="auto">
          <a:xfrm>
            <a:off x="4543425" y="549275"/>
            <a:ext cx="3887788" cy="5183188"/>
            <a:chOff x="5169024" y="548680"/>
            <a:chExt cx="3888432" cy="5184576"/>
          </a:xfrm>
        </p:grpSpPr>
        <p:pic>
          <p:nvPicPr>
            <p:cNvPr id="5" name="Picture 5"/>
            <p:cNvPicPr>
              <a:picLocks noChangeAspect="1" noChangeArrowheads="1"/>
            </p:cNvPicPr>
            <p:nvPr/>
          </p:nvPicPr>
          <p:blipFill>
            <a:blip r:embed="rId3" cstate="print"/>
            <a:srcRect/>
            <a:stretch>
              <a:fillRect/>
            </a:stretch>
          </p:blipFill>
          <p:spPr bwMode="auto">
            <a:xfrm>
              <a:off x="5169024" y="548680"/>
              <a:ext cx="3816603" cy="5112568"/>
            </a:xfrm>
            <a:prstGeom prst="rect">
              <a:avLst/>
            </a:prstGeom>
            <a:noFill/>
            <a:ln w="9525">
              <a:noFill/>
              <a:miter lim="800000"/>
              <a:headEnd/>
              <a:tailEnd/>
            </a:ln>
          </p:spPr>
        </p:pic>
        <p:sp>
          <p:nvSpPr>
            <p:cNvPr id="6" name="Rectangle 5"/>
            <p:cNvSpPr>
              <a:spLocks noChangeArrowheads="1"/>
            </p:cNvSpPr>
            <p:nvPr/>
          </p:nvSpPr>
          <p:spPr bwMode="auto">
            <a:xfrm>
              <a:off x="5241032" y="548680"/>
              <a:ext cx="3816424" cy="5184576"/>
            </a:xfrm>
            <a:prstGeom prst="rect">
              <a:avLst/>
            </a:prstGeom>
            <a:noFill/>
            <a:ln w="9525" algn="ctr">
              <a:solidFill>
                <a:schemeClr val="tx1"/>
              </a:solidFill>
              <a:round/>
              <a:headEnd/>
              <a:tailEnd/>
            </a:ln>
          </p:spPr>
          <p:txBody>
            <a:bodyPr/>
            <a:lstStyle/>
            <a:p>
              <a:endParaRPr lang="sv-SE"/>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PCT sökrapport</a:t>
            </a:r>
            <a:endParaRPr lang="sv-SE" dirty="0"/>
          </a:p>
        </p:txBody>
      </p:sp>
      <p:sp>
        <p:nvSpPr>
          <p:cNvPr id="3" name="Content Placeholder 2"/>
          <p:cNvSpPr>
            <a:spLocks noGrp="1"/>
          </p:cNvSpPr>
          <p:nvPr>
            <p:ph idx="1"/>
          </p:nvPr>
        </p:nvSpPr>
        <p:spPr>
          <a:xfrm>
            <a:off x="457200" y="1162476"/>
            <a:ext cx="4567238" cy="4960528"/>
          </a:xfrm>
        </p:spPr>
        <p:txBody>
          <a:bodyPr/>
          <a:lstStyle/>
          <a:p>
            <a:pPr>
              <a:buFont typeface="Arial" pitchFamily="34" charset="0"/>
              <a:buChar char="•"/>
            </a:pPr>
            <a:r>
              <a:rPr lang="sv-SE" dirty="0" smtClean="0"/>
              <a:t>Patentmyndigheten gör en PCT-sökning </a:t>
            </a:r>
          </a:p>
          <a:p>
            <a:pPr>
              <a:buFont typeface="Arial" pitchFamily="34" charset="0"/>
              <a:buChar char="•"/>
            </a:pPr>
            <a:r>
              <a:rPr lang="sv-SE" dirty="0" smtClean="0"/>
              <a:t>Resultatet blir en PCT sökrapport </a:t>
            </a:r>
          </a:p>
          <a:p>
            <a:pPr>
              <a:buFont typeface="Arial" pitchFamily="34" charset="0"/>
              <a:buChar char="•"/>
            </a:pPr>
            <a:r>
              <a:rPr lang="sv-SE" dirty="0" smtClean="0"/>
              <a:t>Dokument som man hittar kategoriseras efter relevans</a:t>
            </a:r>
          </a:p>
          <a:p>
            <a:pPr>
              <a:buFont typeface="Arial" pitchFamily="34" charset="0"/>
              <a:buChar char="•"/>
            </a:pPr>
            <a:r>
              <a:rPr lang="sv-SE" dirty="0" smtClean="0"/>
              <a:t>Patentmyndigheten jämför ansökan med känd teknik</a:t>
            </a:r>
          </a:p>
          <a:p>
            <a:pPr>
              <a:buFont typeface="Arial" pitchFamily="34" charset="0"/>
              <a:buChar char="•"/>
            </a:pPr>
            <a:r>
              <a:rPr lang="sv-SE" dirty="0" smtClean="0"/>
              <a:t>Undersökningen resulterar i en bedömning eller i ett föreläggande där möjliga hinder för patentering diskuteras</a:t>
            </a:r>
          </a:p>
          <a:p>
            <a:pPr>
              <a:buFont typeface="Arial" pitchFamily="34" charset="0"/>
              <a:buChar char="•"/>
            </a:pPr>
            <a:r>
              <a:rPr lang="sv-SE" dirty="0" smtClean="0"/>
              <a:t>En förmånlig sökrapport underlättar patentering i de flesta länder</a:t>
            </a:r>
          </a:p>
          <a:p>
            <a:pPr>
              <a:buFont typeface="Arial" pitchFamily="34" charset="0"/>
              <a:buChar char="•"/>
            </a:pPr>
            <a:endParaRPr lang="sv-SE" dirty="0" smtClean="0"/>
          </a:p>
          <a:p>
            <a:endParaRPr lang="sv-SE" dirty="0"/>
          </a:p>
        </p:txBody>
      </p:sp>
      <p:pic>
        <p:nvPicPr>
          <p:cNvPr id="4" name="Picture 5"/>
          <p:cNvPicPr>
            <a:picLocks noChangeAspect="1" noChangeArrowheads="1"/>
          </p:cNvPicPr>
          <p:nvPr/>
        </p:nvPicPr>
        <p:blipFill>
          <a:blip r:embed="rId3" cstate="print"/>
          <a:srcRect/>
          <a:stretch>
            <a:fillRect/>
          </a:stretch>
        </p:blipFill>
        <p:spPr bwMode="auto">
          <a:xfrm>
            <a:off x="5210175" y="188640"/>
            <a:ext cx="3933825" cy="558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Beviljat patent</a:t>
            </a:r>
            <a:endParaRPr lang="sv-SE" dirty="0"/>
          </a:p>
        </p:txBody>
      </p:sp>
      <p:sp>
        <p:nvSpPr>
          <p:cNvPr id="4" name="Content Placeholder 2"/>
          <p:cNvSpPr txBox="1">
            <a:spLocks/>
          </p:cNvSpPr>
          <p:nvPr/>
        </p:nvSpPr>
        <p:spPr>
          <a:xfrm>
            <a:off x="457201" y="1162476"/>
            <a:ext cx="3267074" cy="4960528"/>
          </a:xfrm>
          <a:prstGeom prst="rect">
            <a:avLst/>
          </a:prstGeom>
        </p:spPr>
        <p:txBody>
          <a:bodyPr vert="horz" lIns="91440" tIns="45720" rIns="91440" bIns="45720" rtlCol="0">
            <a:noAutofit/>
          </a:bodyPr>
          <a:lstStyle/>
          <a:p>
            <a:pPr marL="274638" marR="0" lvl="0" indent="-274638" algn="l" defTabSz="457200" rtl="0" eaLnBrk="1" fontAlgn="auto" latinLnBrk="0" hangingPunct="1">
              <a:lnSpc>
                <a:spcPct val="100000"/>
              </a:lnSpc>
              <a:spcBef>
                <a:spcPct val="20000"/>
              </a:spcBef>
              <a:spcAft>
                <a:spcPts val="0"/>
              </a:spcAft>
              <a:buClr>
                <a:schemeClr val="tx2"/>
              </a:buClr>
              <a:buSzPct val="100000"/>
              <a:buFont typeface="Arial" pitchFamily="34" charset="0"/>
              <a:buChar char="•"/>
              <a:tabLst/>
              <a:defRPr/>
            </a:pPr>
            <a:r>
              <a:rPr lang="sv-SE" dirty="0" smtClean="0"/>
              <a:t>När patentmyndigheten konstaterat att patentansökan uppfyller kraven så beviljas patentet</a:t>
            </a:r>
          </a:p>
          <a:p>
            <a:pPr marL="274638" marR="0" lvl="0" indent="-274638" algn="l" defTabSz="457200" rtl="0" eaLnBrk="1" fontAlgn="auto" latinLnBrk="0" hangingPunct="1">
              <a:lnSpc>
                <a:spcPct val="100000"/>
              </a:lnSpc>
              <a:spcBef>
                <a:spcPct val="20000"/>
              </a:spcBef>
              <a:spcAft>
                <a:spcPts val="0"/>
              </a:spcAft>
              <a:buClr>
                <a:schemeClr val="tx2"/>
              </a:buClr>
              <a:buSzPct val="100000"/>
              <a:buFont typeface="Arial" pitchFamily="34" charset="0"/>
              <a:buChar char="•"/>
              <a:tabLst/>
              <a:defRPr/>
            </a:pPr>
            <a:r>
              <a:rPr kumimoji="0" lang="sv-SE" sz="1800" b="0" i="0" u="none" strike="noStrike" kern="1200" cap="none" spc="0" normalizeH="0" baseline="0" noProof="0" dirty="0" smtClean="0">
                <a:ln>
                  <a:noFill/>
                </a:ln>
                <a:solidFill>
                  <a:schemeClr val="tx1"/>
                </a:solidFill>
                <a:effectLst/>
                <a:uLnTx/>
                <a:uFillTx/>
                <a:latin typeface="+mn-lt"/>
                <a:ea typeface="+mn-ea"/>
                <a:cs typeface="+mn-cs"/>
              </a:rPr>
              <a:t>Ett beviljat patent (</a:t>
            </a:r>
            <a:r>
              <a:rPr kumimoji="0" lang="sv-SE" sz="1800" b="0" i="0" u="none" strike="noStrike" kern="1200" cap="none" spc="0" normalizeH="0" baseline="0" noProof="0" dirty="0" err="1" smtClean="0">
                <a:ln>
                  <a:noFill/>
                </a:ln>
                <a:solidFill>
                  <a:schemeClr val="tx1"/>
                </a:solidFill>
                <a:effectLst/>
                <a:uLnTx/>
                <a:uFillTx/>
                <a:latin typeface="+mn-lt"/>
                <a:ea typeface="+mn-ea"/>
                <a:cs typeface="+mn-cs"/>
              </a:rPr>
              <a:t>granted</a:t>
            </a:r>
            <a:r>
              <a:rPr kumimoji="0" lang="sv-SE" sz="1800" b="0" i="0" u="none" strike="noStrike" kern="1200" cap="none" spc="0" normalizeH="0" baseline="0" noProof="0" dirty="0" smtClean="0">
                <a:ln>
                  <a:noFill/>
                </a:ln>
                <a:solidFill>
                  <a:schemeClr val="tx1"/>
                </a:solidFill>
                <a:effectLst/>
                <a:uLnTx/>
                <a:uFillTx/>
                <a:latin typeface="+mn-lt"/>
                <a:ea typeface="+mn-ea"/>
                <a:cs typeface="+mn-cs"/>
              </a:rPr>
              <a:t> patent)</a:t>
            </a:r>
            <a:r>
              <a:rPr kumimoji="0" lang="sv-SE" sz="1800" b="0" i="0" u="none" strike="noStrike" kern="1200" cap="none" spc="0" normalizeH="0" noProof="0" dirty="0" smtClean="0">
                <a:ln>
                  <a:noFill/>
                </a:ln>
                <a:solidFill>
                  <a:schemeClr val="tx1"/>
                </a:solidFill>
                <a:effectLst/>
                <a:uLnTx/>
                <a:uFillTx/>
                <a:latin typeface="+mn-lt"/>
                <a:ea typeface="+mn-ea"/>
                <a:cs typeface="+mn-cs"/>
              </a:rPr>
              <a:t> publiceras</a:t>
            </a:r>
          </a:p>
          <a:p>
            <a:pPr marL="274638" marR="0" lvl="0" indent="-274638" algn="l" defTabSz="457200" rtl="0" eaLnBrk="1" fontAlgn="auto" latinLnBrk="0" hangingPunct="1">
              <a:lnSpc>
                <a:spcPct val="100000"/>
              </a:lnSpc>
              <a:spcBef>
                <a:spcPct val="20000"/>
              </a:spcBef>
              <a:spcAft>
                <a:spcPts val="0"/>
              </a:spcAft>
              <a:buClr>
                <a:schemeClr val="tx2"/>
              </a:buClr>
              <a:buSzPct val="100000"/>
              <a:buFont typeface="Arial" pitchFamily="34" charset="0"/>
              <a:buChar char="•"/>
              <a:tabLst/>
              <a:defRPr/>
            </a:pPr>
            <a:r>
              <a:rPr lang="sv-SE" baseline="0" dirty="0" smtClean="0"/>
              <a:t>Ofta </a:t>
            </a:r>
            <a:r>
              <a:rPr lang="sv-SE" dirty="0" smtClean="0"/>
              <a:t>så har specifikation och patentkrav ändrats under granskningen </a:t>
            </a:r>
          </a:p>
          <a:p>
            <a:pPr marL="274638" marR="0" lvl="0" indent="-274638" algn="l" defTabSz="457200" rtl="0" eaLnBrk="1" fontAlgn="auto" latinLnBrk="0" hangingPunct="1">
              <a:lnSpc>
                <a:spcPct val="100000"/>
              </a:lnSpc>
              <a:spcBef>
                <a:spcPct val="20000"/>
              </a:spcBef>
              <a:spcAft>
                <a:spcPts val="0"/>
              </a:spcAft>
              <a:buClr>
                <a:schemeClr val="tx2"/>
              </a:buClr>
              <a:buSzPct val="100000"/>
              <a:buFont typeface="Arial" pitchFamily="34" charset="0"/>
              <a:buChar char="•"/>
              <a:tabLst/>
              <a:defRPr/>
            </a:pPr>
            <a:r>
              <a:rPr lang="sv-SE" dirty="0" smtClean="0"/>
              <a:t>Beviljade patent i samma familj kan ha olika patentkrav</a:t>
            </a:r>
            <a:endParaRPr kumimoji="0" lang="sv-SE"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5"/>
          <p:cNvPicPr>
            <a:picLocks noGrp="1" noChangeAspect="1" noChangeArrowheads="1"/>
          </p:cNvPicPr>
          <p:nvPr>
            <p:ph idx="1"/>
          </p:nvPr>
        </p:nvPicPr>
        <p:blipFill>
          <a:blip r:embed="rId3" cstate="print"/>
          <a:srcRect/>
          <a:stretch>
            <a:fillRect/>
          </a:stretch>
        </p:blipFill>
        <p:spPr bwMode="auto">
          <a:xfrm>
            <a:off x="3946778" y="885824"/>
            <a:ext cx="4978147" cy="443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4294967295"/>
          </p:nvPr>
        </p:nvSpPr>
        <p:spPr>
          <a:xfrm>
            <a:off x="539552" y="6613172"/>
            <a:ext cx="216000" cy="127116"/>
          </a:xfrm>
          <a:prstGeom prst="rect">
            <a:avLst/>
          </a:prstGeom>
        </p:spPr>
        <p:txBody>
          <a:bodyPr/>
          <a:lstStyle/>
          <a:p>
            <a:pPr>
              <a:defRPr/>
            </a:pPr>
            <a:fld id="{DC1B6FDC-F072-4B07-ABD3-72157E105629}" type="slidenum">
              <a:rPr lang="sv-SE" smtClean="0"/>
              <a:pPr>
                <a:defRPr/>
              </a:pPr>
              <a:t>17</a:t>
            </a:fld>
            <a:endParaRPr lang="sv-SE">
              <a:solidFill>
                <a:schemeClr val="tx1"/>
              </a:solidFill>
            </a:endParaRPr>
          </a:p>
        </p:txBody>
      </p:sp>
      <p:grpSp>
        <p:nvGrpSpPr>
          <p:cNvPr id="6" name="Grupp 5"/>
          <p:cNvGrpSpPr/>
          <p:nvPr/>
        </p:nvGrpSpPr>
        <p:grpSpPr>
          <a:xfrm>
            <a:off x="323528" y="332656"/>
            <a:ext cx="6313106" cy="5184577"/>
            <a:chOff x="1355238" y="332655"/>
            <a:chExt cx="6313106" cy="5184577"/>
          </a:xfrm>
        </p:grpSpPr>
        <p:pic>
          <p:nvPicPr>
            <p:cNvPr id="45058" name="Picture 2"/>
            <p:cNvPicPr>
              <a:picLocks noChangeAspect="1" noChangeArrowheads="1"/>
            </p:cNvPicPr>
            <p:nvPr/>
          </p:nvPicPr>
          <p:blipFill>
            <a:blip r:embed="rId3" cstate="print"/>
            <a:srcRect b="10975"/>
            <a:stretch>
              <a:fillRect/>
            </a:stretch>
          </p:blipFill>
          <p:spPr bwMode="auto">
            <a:xfrm>
              <a:off x="1355238" y="332655"/>
              <a:ext cx="6313106" cy="5184577"/>
            </a:xfrm>
            <a:prstGeom prst="rect">
              <a:avLst/>
            </a:prstGeom>
            <a:noFill/>
            <a:ln w="9525">
              <a:noFill/>
              <a:miter lim="800000"/>
              <a:headEnd/>
              <a:tailEnd/>
            </a:ln>
          </p:spPr>
        </p:pic>
        <p:sp>
          <p:nvSpPr>
            <p:cNvPr id="4" name="Ellips 3"/>
            <p:cNvSpPr/>
            <p:nvPr/>
          </p:nvSpPr>
          <p:spPr>
            <a:xfrm>
              <a:off x="1547664" y="1412776"/>
              <a:ext cx="2160240"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p:txBody>
        </p:sp>
      </p:grpSp>
      <p:pic>
        <p:nvPicPr>
          <p:cNvPr id="2050" name="Picture 2"/>
          <p:cNvPicPr>
            <a:picLocks noChangeAspect="1" noChangeArrowheads="1"/>
          </p:cNvPicPr>
          <p:nvPr/>
        </p:nvPicPr>
        <p:blipFill>
          <a:blip r:embed="rId4" cstate="print"/>
          <a:srcRect l="21600" t="30560" r="50050" b="23000"/>
          <a:stretch>
            <a:fillRect/>
          </a:stretch>
        </p:blipFill>
        <p:spPr bwMode="auto">
          <a:xfrm>
            <a:off x="6119664" y="0"/>
            <a:ext cx="3024336"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Hur en patentansökan är uppbyggd</a:t>
            </a:r>
            <a:endParaRPr lang="sv-SE" dirty="0"/>
          </a:p>
        </p:txBody>
      </p:sp>
      <p:sp>
        <p:nvSpPr>
          <p:cNvPr id="3" name="Content Placeholder 2"/>
          <p:cNvSpPr>
            <a:spLocks noGrp="1"/>
          </p:cNvSpPr>
          <p:nvPr>
            <p:ph idx="1"/>
          </p:nvPr>
        </p:nvSpPr>
        <p:spPr/>
        <p:txBody>
          <a:bodyPr/>
          <a:lstStyle/>
          <a:p>
            <a:pPr>
              <a:buFont typeface="Arial" pitchFamily="34" charset="0"/>
              <a:buChar char="•"/>
            </a:pPr>
            <a:r>
              <a:rPr lang="sv-SE" dirty="0" smtClean="0"/>
              <a:t>Abstract (sammanfattning)</a:t>
            </a:r>
          </a:p>
          <a:p>
            <a:pPr>
              <a:buFont typeface="Arial" pitchFamily="34" charset="0"/>
              <a:buChar char="•"/>
            </a:pPr>
            <a:r>
              <a:rPr lang="sv-SE" dirty="0" err="1" smtClean="0"/>
              <a:t>Background</a:t>
            </a:r>
            <a:r>
              <a:rPr lang="sv-SE" dirty="0" smtClean="0"/>
              <a:t> (bakgrund)</a:t>
            </a:r>
          </a:p>
          <a:p>
            <a:pPr>
              <a:buFont typeface="Arial" pitchFamily="34" charset="0"/>
              <a:buChar char="•"/>
            </a:pPr>
            <a:r>
              <a:rPr lang="sv-SE" dirty="0" err="1" smtClean="0"/>
              <a:t>Detailed</a:t>
            </a:r>
            <a:r>
              <a:rPr lang="sv-SE" dirty="0" smtClean="0"/>
              <a:t> </a:t>
            </a:r>
            <a:r>
              <a:rPr lang="sv-SE" dirty="0" err="1" smtClean="0"/>
              <a:t>description</a:t>
            </a:r>
            <a:r>
              <a:rPr lang="sv-SE" dirty="0" smtClean="0"/>
              <a:t> of the invention (detaljerad beskrivning)</a:t>
            </a:r>
          </a:p>
          <a:p>
            <a:pPr>
              <a:buFont typeface="Arial" pitchFamily="34" charset="0"/>
              <a:buChar char="•"/>
            </a:pPr>
            <a:r>
              <a:rPr lang="sv-SE" dirty="0" err="1" smtClean="0"/>
              <a:t>Examples</a:t>
            </a:r>
            <a:r>
              <a:rPr lang="sv-SE" dirty="0" smtClean="0"/>
              <a:t> (utföringsexempel, exempel på recept)</a:t>
            </a:r>
          </a:p>
          <a:p>
            <a:pPr>
              <a:buFont typeface="Arial" pitchFamily="34" charset="0"/>
              <a:buChar char="•"/>
            </a:pPr>
            <a:r>
              <a:rPr lang="sv-SE" dirty="0" err="1" smtClean="0"/>
              <a:t>Figures</a:t>
            </a:r>
            <a:r>
              <a:rPr lang="sv-SE" dirty="0" smtClean="0"/>
              <a:t> (figurer)</a:t>
            </a:r>
          </a:p>
          <a:p>
            <a:pPr>
              <a:buFont typeface="Arial" pitchFamily="34" charset="0"/>
              <a:buChar char="•"/>
            </a:pPr>
            <a:r>
              <a:rPr lang="sv-SE" dirty="0" err="1" smtClean="0"/>
              <a:t>Claims</a:t>
            </a:r>
            <a:r>
              <a:rPr lang="sv-SE" dirty="0" smtClean="0"/>
              <a:t> (patentkrav)</a:t>
            </a:r>
            <a:br>
              <a:rPr lang="sv-SE" dirty="0" smtClean="0"/>
            </a:br>
            <a:endParaRPr lang="sv-SE" dirty="0" smtClean="0"/>
          </a:p>
          <a:p>
            <a:endParaRPr lang="sv-SE" dirty="0" smtClean="0"/>
          </a:p>
          <a:p>
            <a:endParaRPr lang="sv-SE"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Patentkrav</a:t>
            </a:r>
            <a:endParaRPr lang="sv-SE" dirty="0"/>
          </a:p>
        </p:txBody>
      </p:sp>
      <p:sp>
        <p:nvSpPr>
          <p:cNvPr id="3" name="Content Placeholder 2"/>
          <p:cNvSpPr>
            <a:spLocks noGrp="1"/>
          </p:cNvSpPr>
          <p:nvPr>
            <p:ph idx="1"/>
          </p:nvPr>
        </p:nvSpPr>
        <p:spPr/>
        <p:txBody>
          <a:bodyPr/>
          <a:lstStyle/>
          <a:p>
            <a:pPr>
              <a:buFont typeface="Arial" pitchFamily="34" charset="0"/>
              <a:buChar char="•"/>
            </a:pPr>
            <a:r>
              <a:rPr lang="sv-SE" dirty="0" smtClean="0"/>
              <a:t>Definierar precis vad patentet skyddar och vad andra inte får göra</a:t>
            </a:r>
          </a:p>
          <a:p>
            <a:pPr>
              <a:buFont typeface="Arial" pitchFamily="34" charset="0"/>
              <a:buChar char="•"/>
            </a:pPr>
            <a:r>
              <a:rPr lang="sv-SE" dirty="0" smtClean="0"/>
              <a:t>Ett patentkrav är uppbyggt av flera delar</a:t>
            </a:r>
          </a:p>
          <a:p>
            <a:pPr>
              <a:buFont typeface="Arial" pitchFamily="34" charset="0"/>
              <a:buChar char="•"/>
            </a:pPr>
            <a:r>
              <a:rPr lang="sv-SE" dirty="0" smtClean="0"/>
              <a:t>Man gör intrång om alla delar i ett krav är uppfyllda</a:t>
            </a:r>
          </a:p>
          <a:p>
            <a:pPr>
              <a:buFont typeface="Arial" pitchFamily="34" charset="0"/>
              <a:buChar char="•"/>
            </a:pPr>
            <a:r>
              <a:rPr lang="sv-SE" dirty="0" smtClean="0"/>
              <a:t>Kraven kan beskriva en produkt, en metod eller en användning</a:t>
            </a:r>
          </a:p>
          <a:p>
            <a:pPr>
              <a:buFont typeface="Arial" pitchFamily="34" charset="0"/>
              <a:buChar char="•"/>
            </a:pPr>
            <a:r>
              <a:rPr lang="sv-SE" dirty="0" smtClean="0"/>
              <a:t>Kraven tolkas genom att använda beskrivningen i patentansökan</a:t>
            </a:r>
          </a:p>
          <a:p>
            <a:pPr>
              <a:buFont typeface="Arial" pitchFamily="34" charset="0"/>
              <a:buChar char="•"/>
            </a:pPr>
            <a:r>
              <a:rPr lang="sv-SE" dirty="0" smtClean="0"/>
              <a:t>Kraven byggs ofta upp hierarkiskt – första kravet är viktigast (bredast)</a:t>
            </a:r>
          </a:p>
          <a:p>
            <a:pPr>
              <a:buFont typeface="Arial" pitchFamily="34" charset="0"/>
              <a:buChar char="•"/>
            </a:pPr>
            <a:r>
              <a:rPr lang="sv-SE" dirty="0" smtClean="0"/>
              <a:t>Man gör intrång om man bryter mot ett av kraven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Innehåll</a:t>
            </a:r>
            <a:endParaRPr lang="sv-SE" dirty="0"/>
          </a:p>
        </p:txBody>
      </p:sp>
      <p:sp>
        <p:nvSpPr>
          <p:cNvPr id="3" name="Platshållare för innehåll 2"/>
          <p:cNvSpPr>
            <a:spLocks noGrp="1"/>
          </p:cNvSpPr>
          <p:nvPr>
            <p:ph idx="1"/>
          </p:nvPr>
        </p:nvSpPr>
        <p:spPr/>
        <p:txBody>
          <a:bodyPr/>
          <a:lstStyle/>
          <a:p>
            <a:r>
              <a:rPr lang="sv-SE" dirty="0" smtClean="0"/>
              <a:t>Grundläggande </a:t>
            </a:r>
            <a:r>
              <a:rPr lang="sv-SE" dirty="0" err="1" smtClean="0"/>
              <a:t>IPR-kunskap</a:t>
            </a:r>
            <a:endParaRPr lang="sv-SE" dirty="0" smtClean="0"/>
          </a:p>
          <a:p>
            <a:r>
              <a:rPr lang="sv-SE" dirty="0" smtClean="0"/>
              <a:t>Lagar och kollektivavtal </a:t>
            </a:r>
          </a:p>
          <a:p>
            <a:r>
              <a:rPr lang="sv-SE" dirty="0" smtClean="0"/>
              <a:t>Institutspolicy</a:t>
            </a:r>
          </a:p>
          <a:p>
            <a:r>
              <a:rPr lang="sv-SE" dirty="0" smtClean="0"/>
              <a:t>Projekt- och uppdragsavtal och IPR</a:t>
            </a:r>
          </a:p>
          <a:p>
            <a:r>
              <a:rPr lang="sv-SE" dirty="0" smtClean="0"/>
              <a:t>Patentstrategi för forskare</a:t>
            </a:r>
          </a:p>
          <a:p>
            <a:r>
              <a:rPr lang="sv-SE" dirty="0" smtClean="0"/>
              <a:t>Gruppövningar</a:t>
            </a:r>
          </a:p>
          <a:p>
            <a:pPr>
              <a:buNone/>
            </a:pPr>
            <a:endParaRPr lang="sv-SE" dirty="0" smtClean="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2</a:t>
            </a:fld>
            <a:endParaRPr lang="sv-SE" dirty="0"/>
          </a:p>
        </p:txBody>
      </p:sp>
    </p:spTree>
    <p:extLst>
      <p:ext uri="{BB962C8B-B14F-4D97-AF65-F5344CB8AC3E}">
        <p14:creationId xmlns:p14="http://schemas.microsoft.com/office/powerpoint/2010/main" val="3053803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19672" y="1124744"/>
            <a:ext cx="5904657" cy="812211"/>
          </a:xfrm>
        </p:spPr>
        <p:txBody>
          <a:bodyPr/>
          <a:lstStyle/>
          <a:p>
            <a:r>
              <a:rPr lang="sv-SE" sz="2400" dirty="0" smtClean="0"/>
              <a:t>Fingerade patentkrav för en fönsterruta</a:t>
            </a:r>
            <a:endParaRPr lang="sv-SE" sz="2400" dirty="0"/>
          </a:p>
        </p:txBody>
      </p:sp>
      <p:sp>
        <p:nvSpPr>
          <p:cNvPr id="3" name="Platshållare för innehåll 2"/>
          <p:cNvSpPr>
            <a:spLocks noGrp="1"/>
          </p:cNvSpPr>
          <p:nvPr>
            <p:ph idx="1"/>
          </p:nvPr>
        </p:nvSpPr>
        <p:spPr>
          <a:xfrm>
            <a:off x="518864" y="2348880"/>
            <a:ext cx="8101261" cy="3254994"/>
          </a:xfrm>
        </p:spPr>
        <p:txBody>
          <a:bodyPr/>
          <a:lstStyle/>
          <a:p>
            <a:pPr>
              <a:buNone/>
            </a:pPr>
            <a:r>
              <a:rPr lang="sv-SE" sz="1800" dirty="0" smtClean="0"/>
              <a:t>En föremål kännetecknat av:</a:t>
            </a:r>
          </a:p>
          <a:p>
            <a:pPr>
              <a:buNone/>
            </a:pPr>
            <a:r>
              <a:rPr lang="sv-SE" sz="1800" dirty="0" smtClean="0"/>
              <a:t>1. En tunn jämntjock skiva av ett material som är transparent för synligt ljus men ogenomträngligt för gaser och vätskor</a:t>
            </a:r>
          </a:p>
          <a:p>
            <a:pPr>
              <a:buNone/>
            </a:pPr>
            <a:r>
              <a:rPr lang="sv-SE" sz="1800" dirty="0" smtClean="0"/>
              <a:t>2. Ett föremål enligt krav 1 där skivan är tillverkad av ett amorft material</a:t>
            </a:r>
          </a:p>
          <a:p>
            <a:pPr>
              <a:buNone/>
            </a:pPr>
            <a:r>
              <a:rPr lang="sv-SE" sz="1800" dirty="0" smtClean="0"/>
              <a:t>3. Ett föremål enligt krav 2 där det amorfa material består av oxider av kisel, kalcium och natrium sammantaget minst 80 viktsprocent</a:t>
            </a:r>
          </a:p>
          <a:p>
            <a:pPr>
              <a:buNone/>
            </a:pPr>
            <a:r>
              <a:rPr lang="sv-SE" sz="1800" dirty="0" smtClean="0"/>
              <a:t>4. Ett föremål enligt krav 1 där den transparent skivan är monterad i en stödjande icke transparent ram av trä, plast eller metall</a:t>
            </a:r>
          </a:p>
          <a:p>
            <a:pPr>
              <a:buNone/>
            </a:pPr>
            <a:endParaRPr lang="sv-SE" sz="1800"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20</a:t>
            </a:fld>
            <a:endParaRPr lang="sv-SE" dirty="0"/>
          </a:p>
        </p:txBody>
      </p:sp>
      <p:pic>
        <p:nvPicPr>
          <p:cNvPr id="5" name="Bildobjekt 4" descr="förnster.png"/>
          <p:cNvPicPr>
            <a:picLocks noChangeAspect="1"/>
          </p:cNvPicPr>
          <p:nvPr/>
        </p:nvPicPr>
        <p:blipFill>
          <a:blip r:embed="rId3" cstate="print"/>
          <a:stretch>
            <a:fillRect/>
          </a:stretch>
        </p:blipFill>
        <p:spPr>
          <a:xfrm>
            <a:off x="0" y="0"/>
            <a:ext cx="1371600" cy="2133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Andra immaterialrättigheter</a:t>
            </a:r>
            <a:endParaRPr lang="sv-SE" dirty="0"/>
          </a:p>
        </p:txBody>
      </p:sp>
      <p:sp>
        <p:nvSpPr>
          <p:cNvPr id="3" name="Platshållare för innehåll 2"/>
          <p:cNvSpPr>
            <a:spLocks noGrp="1"/>
          </p:cNvSpPr>
          <p:nvPr>
            <p:ph idx="1"/>
          </p:nvPr>
        </p:nvSpPr>
        <p:spPr>
          <a:xfrm>
            <a:off x="539552" y="1268760"/>
            <a:ext cx="8101261" cy="3975099"/>
          </a:xfrm>
        </p:spPr>
        <p:txBody>
          <a:bodyPr>
            <a:normAutofit fontScale="92500" lnSpcReduction="20000"/>
          </a:bodyPr>
          <a:lstStyle/>
          <a:p>
            <a:r>
              <a:rPr lang="sv-SE" dirty="0" smtClean="0"/>
              <a:t>Mönsterskydd</a:t>
            </a:r>
          </a:p>
          <a:p>
            <a:pPr lvl="1"/>
            <a:r>
              <a:rPr lang="sv-SE" dirty="0" smtClean="0"/>
              <a:t>Skyddar en specifik utformning av en viss produkt</a:t>
            </a:r>
          </a:p>
          <a:p>
            <a:pPr lvl="1"/>
            <a:r>
              <a:rPr lang="sv-SE" dirty="0" smtClean="0"/>
              <a:t>Nyhetskrav men ingen krav på uppfinningshöjd</a:t>
            </a:r>
          </a:p>
          <a:p>
            <a:r>
              <a:rPr lang="sv-SE" dirty="0" smtClean="0"/>
              <a:t>Företagshemligheter (hemlig know-how)</a:t>
            </a:r>
          </a:p>
          <a:p>
            <a:pPr lvl="1"/>
            <a:r>
              <a:rPr lang="sv-SE" dirty="0" smtClean="0"/>
              <a:t>Endast hemligheten är skyddat </a:t>
            </a:r>
          </a:p>
          <a:p>
            <a:pPr lvl="1"/>
            <a:r>
              <a:rPr lang="sv-SE" dirty="0" smtClean="0"/>
              <a:t>Genom att dokumentera kan man behålla rätten att utnyttja även om någon annan skulle patentera</a:t>
            </a:r>
          </a:p>
          <a:p>
            <a:pPr lvl="1"/>
            <a:r>
              <a:rPr lang="sv-SE" dirty="0" smtClean="0"/>
              <a:t>Går att licensiera ut till annan användare</a:t>
            </a:r>
          </a:p>
          <a:p>
            <a:r>
              <a:rPr lang="sv-SE" dirty="0" smtClean="0"/>
              <a:t>Upphovsrätt (copyright) </a:t>
            </a:r>
            <a:r>
              <a:rPr lang="sv-SE" sz="3400" dirty="0" smtClean="0">
                <a:sym typeface="Symbol"/>
              </a:rPr>
              <a:t></a:t>
            </a:r>
            <a:endParaRPr lang="sv-SE" dirty="0" smtClean="0"/>
          </a:p>
          <a:p>
            <a:pPr lvl="1"/>
            <a:r>
              <a:rPr lang="sv-SE" dirty="0" smtClean="0"/>
              <a:t>Rätt att hindra att någon tillverkar exemplar (kopierar) </a:t>
            </a:r>
          </a:p>
          <a:p>
            <a:pPr lvl="1"/>
            <a:r>
              <a:rPr lang="sv-SE" dirty="0" smtClean="0"/>
              <a:t>Rätt att hindra offentligt uppförande av verket</a:t>
            </a:r>
          </a:p>
          <a:p>
            <a:pPr lvl="1"/>
            <a:r>
              <a:rPr lang="sv-SE" dirty="0" smtClean="0"/>
              <a:t>Skyddar endast en specifik form av materialet inte kunskapen i sig själv</a:t>
            </a:r>
          </a:p>
          <a:p>
            <a:r>
              <a:rPr lang="sv-SE" dirty="0" smtClean="0"/>
              <a:t>Varumärke </a:t>
            </a:r>
          </a:p>
          <a:p>
            <a:pPr lvl="1"/>
            <a:r>
              <a:rPr lang="sv-SE" dirty="0" smtClean="0"/>
              <a:t>Ensamrätt till marknadsföring under ett visst namn eller logotyp</a:t>
            </a:r>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21</a:t>
            </a:fld>
            <a:endParaRPr lang="sv-S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Mönsterskydd</a:t>
            </a:r>
            <a:endParaRPr lang="sv-SE" dirty="0"/>
          </a:p>
        </p:txBody>
      </p:sp>
      <p:sp>
        <p:nvSpPr>
          <p:cNvPr id="3" name="Platshållare för innehåll 2"/>
          <p:cNvSpPr>
            <a:spLocks noGrp="1"/>
          </p:cNvSpPr>
          <p:nvPr>
            <p:ph idx="1"/>
          </p:nvPr>
        </p:nvSpPr>
        <p:spPr/>
        <p:txBody>
          <a:bodyPr/>
          <a:lstStyle/>
          <a:p>
            <a:pPr lvl="1"/>
            <a:r>
              <a:rPr lang="sv-SE" dirty="0" smtClean="0"/>
              <a:t>Kräver nyhet (man har ett år på sig att registrera)</a:t>
            </a:r>
          </a:p>
          <a:p>
            <a:pPr lvl="1"/>
            <a:r>
              <a:rPr lang="sv-SE" dirty="0" smtClean="0"/>
              <a:t>Kräver inte uppfinningshöjd som patent</a:t>
            </a:r>
          </a:p>
          <a:p>
            <a:pPr lvl="1"/>
            <a:r>
              <a:rPr lang="sv-SE" dirty="0" smtClean="0"/>
              <a:t>Om man väljer att inte registrera har man tre års skydd</a:t>
            </a:r>
          </a:p>
          <a:p>
            <a:pPr lvl="1"/>
            <a:r>
              <a:rPr lang="sv-SE" dirty="0" smtClean="0"/>
              <a:t>Med registrering har man 25 års skydd</a:t>
            </a:r>
          </a:p>
          <a:p>
            <a:endParaRPr lang="sv-SE" dirty="0"/>
          </a:p>
        </p:txBody>
      </p:sp>
      <p:sp>
        <p:nvSpPr>
          <p:cNvPr id="4" name="Platshållare för datum 3"/>
          <p:cNvSpPr>
            <a:spLocks noGrp="1"/>
          </p:cNvSpPr>
          <p:nvPr>
            <p:ph type="dt" sz="half" idx="4294967295"/>
          </p:nvPr>
        </p:nvSpPr>
        <p:spPr>
          <a:xfrm>
            <a:off x="685800" y="6477000"/>
            <a:ext cx="914400" cy="381000"/>
          </a:xfrm>
          <a:prstGeom prst="rect">
            <a:avLst/>
          </a:prstGeom>
        </p:spPr>
        <p:txBody>
          <a:bodyPr/>
          <a:lstStyle/>
          <a:p>
            <a:pPr>
              <a:defRPr/>
            </a:pPr>
            <a:fld id="{FFCF053E-702A-4425-865E-BCC81235E8AE}" type="datetime1">
              <a:rPr lang="sv-SE" smtClean="0"/>
              <a:pPr>
                <a:defRPr/>
              </a:pPr>
              <a:t>2018-01-22</a:t>
            </a:fld>
            <a:endParaRPr lang="sv-SE"/>
          </a:p>
        </p:txBody>
      </p:sp>
      <p:sp>
        <p:nvSpPr>
          <p:cNvPr id="5" name="Platshållare för bildnummer 4"/>
          <p:cNvSpPr>
            <a:spLocks noGrp="1"/>
          </p:cNvSpPr>
          <p:nvPr>
            <p:ph type="sldNum" sz="quarter" idx="4294967295"/>
          </p:nvPr>
        </p:nvSpPr>
        <p:spPr>
          <a:xfrm>
            <a:off x="4343400" y="6477000"/>
            <a:ext cx="533400" cy="381000"/>
          </a:xfrm>
          <a:prstGeom prst="rect">
            <a:avLst/>
          </a:prstGeom>
        </p:spPr>
        <p:txBody>
          <a:bodyPr/>
          <a:lstStyle/>
          <a:p>
            <a:pPr>
              <a:defRPr/>
            </a:pPr>
            <a:fld id="{3ABD4448-A7AA-45AD-9200-BB0F02D32A52}" type="slidenum">
              <a:rPr lang="sv-SE" smtClean="0"/>
              <a:pPr>
                <a:defRPr/>
              </a:pPr>
              <a:t>22</a:t>
            </a:fld>
            <a:endParaRPr lang="sv-SE">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Företagshemligheter</a:t>
            </a:r>
            <a:endParaRPr lang="sv-SE" dirty="0"/>
          </a:p>
        </p:txBody>
      </p:sp>
      <p:sp>
        <p:nvSpPr>
          <p:cNvPr id="3" name="Platshållare för innehåll 2"/>
          <p:cNvSpPr>
            <a:spLocks noGrp="1"/>
          </p:cNvSpPr>
          <p:nvPr>
            <p:ph idx="1"/>
          </p:nvPr>
        </p:nvSpPr>
        <p:spPr/>
        <p:txBody>
          <a:bodyPr/>
          <a:lstStyle/>
          <a:p>
            <a:r>
              <a:rPr lang="sv-SE" dirty="0" smtClean="0"/>
              <a:t>Att bevara uppfinningar som företagshemligheter kan vara attraktivt om det är svårt att få ett patent på dem</a:t>
            </a:r>
          </a:p>
          <a:p>
            <a:r>
              <a:rPr lang="sv-SE" dirty="0" smtClean="0"/>
              <a:t>Svårigheter att bevisa intrång (t ex på en processuppfinning) kan göra hemlighållande mer attraktivt än publicering</a:t>
            </a:r>
          </a:p>
          <a:p>
            <a:r>
              <a:rPr lang="sv-SE" dirty="0" smtClean="0"/>
              <a:t>Men då måste man också låta bli att publicera resultaten vilket ställer till problem för forskarna.</a:t>
            </a:r>
          </a:p>
          <a:p>
            <a:r>
              <a:rPr lang="sv-SE" dirty="0" smtClean="0"/>
              <a:t>Den som dokumenterat en viss uppfinning i hemlighet (t ex hos notarius publicus) har rätt att utöva uppfinningen men kan inte hindra andra att söka patent </a:t>
            </a:r>
          </a:p>
          <a:p>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23</a:t>
            </a:fld>
            <a:endParaRPr lang="sv-S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Varumärken</a:t>
            </a:r>
            <a:endParaRPr lang="sv-SE" dirty="0"/>
          </a:p>
        </p:txBody>
      </p:sp>
      <p:sp>
        <p:nvSpPr>
          <p:cNvPr id="3" name="Platshållare för innehåll 2"/>
          <p:cNvSpPr>
            <a:spLocks noGrp="1"/>
          </p:cNvSpPr>
          <p:nvPr>
            <p:ph idx="1"/>
          </p:nvPr>
        </p:nvSpPr>
        <p:spPr>
          <a:xfrm>
            <a:off x="683568" y="1484784"/>
            <a:ext cx="7772400" cy="4103687"/>
          </a:xfrm>
        </p:spPr>
        <p:txBody>
          <a:bodyPr/>
          <a:lstStyle/>
          <a:p>
            <a:r>
              <a:rPr lang="sv-SE" sz="2000" b="1" dirty="0" smtClean="0">
                <a:solidFill>
                  <a:schemeClr val="tx1"/>
                </a:solidFill>
                <a:latin typeface="+mn-lt"/>
                <a:ea typeface="+mn-ea"/>
                <a:cs typeface="+mn-cs"/>
              </a:rPr>
              <a:t>Vad skiljer ut ett varumärke?</a:t>
            </a:r>
          </a:p>
          <a:p>
            <a:pPr lvl="1"/>
            <a:r>
              <a:rPr lang="sv-SE" sz="1600" dirty="0" smtClean="0">
                <a:solidFill>
                  <a:schemeClr val="tx1"/>
                </a:solidFill>
                <a:latin typeface="+mn-lt"/>
                <a:ea typeface="+mn-ea"/>
                <a:cs typeface="+mn-cs"/>
              </a:rPr>
              <a:t>Ordmärken, figurer, varans form (Toblerone, Absolutflaskan), enstaka färger är möjliga att registrera (Löfberg Lila), ljud (Hemglass).</a:t>
            </a:r>
          </a:p>
          <a:p>
            <a:pPr lvl="1"/>
            <a:r>
              <a:rPr lang="sv-SE" sz="1600" dirty="0" smtClean="0">
                <a:solidFill>
                  <a:schemeClr val="tx1"/>
                </a:solidFill>
                <a:latin typeface="+mn-lt"/>
                <a:ea typeface="+mn-ea"/>
                <a:cs typeface="+mn-cs"/>
              </a:rPr>
              <a:t>En varumärkesregistrering är ”evig” jmf mönsterskydd som är tidsbegränsat</a:t>
            </a:r>
          </a:p>
          <a:p>
            <a:pPr lvl="1"/>
            <a:r>
              <a:rPr lang="sv-SE" sz="1600" dirty="0" smtClean="0"/>
              <a:t>Registreringen är för en viss typ av produkt (Apple och Apple)</a:t>
            </a:r>
            <a:endParaRPr lang="sv-SE" sz="1600" dirty="0" smtClean="0">
              <a:solidFill>
                <a:schemeClr val="tx1"/>
              </a:solidFill>
              <a:latin typeface="+mn-lt"/>
              <a:ea typeface="+mn-ea"/>
              <a:cs typeface="+mn-cs"/>
            </a:endParaRPr>
          </a:p>
          <a:p>
            <a:r>
              <a:rPr lang="sv-SE" sz="2000" b="1" dirty="0" smtClean="0">
                <a:solidFill>
                  <a:schemeClr val="tx1"/>
                </a:solidFill>
                <a:latin typeface="+mn-lt"/>
                <a:ea typeface="+mn-ea"/>
                <a:cs typeface="+mn-cs"/>
              </a:rPr>
              <a:t>Typer av licenser</a:t>
            </a:r>
            <a:endParaRPr lang="sv-SE" sz="2000" dirty="0" smtClean="0"/>
          </a:p>
          <a:p>
            <a:pPr lvl="1"/>
            <a:r>
              <a:rPr lang="sv-SE" sz="1600" dirty="0" smtClean="0">
                <a:solidFill>
                  <a:schemeClr val="tx1"/>
                </a:solidFill>
                <a:latin typeface="+mn-lt"/>
                <a:ea typeface="+mn-ea"/>
                <a:cs typeface="+mn-cs"/>
              </a:rPr>
              <a:t>”Ren” licens</a:t>
            </a:r>
          </a:p>
          <a:p>
            <a:pPr lvl="1"/>
            <a:r>
              <a:rPr lang="sv-SE" sz="1600" dirty="0" smtClean="0">
                <a:solidFill>
                  <a:schemeClr val="tx1"/>
                </a:solidFill>
                <a:latin typeface="+mn-lt"/>
                <a:ea typeface="+mn-ea"/>
                <a:cs typeface="+mn-cs"/>
              </a:rPr>
              <a:t>Brand extension (</a:t>
            </a:r>
            <a:r>
              <a:rPr lang="sv-SE" sz="1600" dirty="0" err="1" smtClean="0">
                <a:solidFill>
                  <a:schemeClr val="tx1"/>
                </a:solidFill>
                <a:latin typeface="+mn-lt"/>
                <a:ea typeface="+mn-ea"/>
                <a:cs typeface="+mn-cs"/>
              </a:rPr>
              <a:t>Dajm</a:t>
            </a:r>
            <a:r>
              <a:rPr lang="sv-SE" sz="1600" dirty="0" smtClean="0">
                <a:solidFill>
                  <a:schemeClr val="tx1"/>
                </a:solidFill>
                <a:latin typeface="+mn-lt"/>
                <a:ea typeface="+mn-ea"/>
                <a:cs typeface="+mn-cs"/>
              </a:rPr>
              <a:t> </a:t>
            </a:r>
            <a:r>
              <a:rPr lang="sv-SE" sz="1600" dirty="0" err="1" smtClean="0">
                <a:solidFill>
                  <a:schemeClr val="tx1"/>
                </a:solidFill>
                <a:latin typeface="+mn-lt"/>
                <a:ea typeface="+mn-ea"/>
                <a:cs typeface="+mn-cs"/>
              </a:rPr>
              <a:t>inside</a:t>
            </a:r>
            <a:r>
              <a:rPr lang="sv-SE" sz="1600" dirty="0" smtClean="0">
                <a:solidFill>
                  <a:schemeClr val="tx1"/>
                </a:solidFill>
                <a:latin typeface="+mn-lt"/>
                <a:ea typeface="+mn-ea"/>
                <a:cs typeface="+mn-cs"/>
              </a:rPr>
              <a:t>)</a:t>
            </a:r>
          </a:p>
          <a:p>
            <a:pPr lvl="1"/>
            <a:r>
              <a:rPr lang="sv-SE" sz="1600" dirty="0" smtClean="0">
                <a:solidFill>
                  <a:schemeClr val="tx1"/>
                </a:solidFill>
                <a:latin typeface="+mn-lt"/>
                <a:ea typeface="+mn-ea"/>
                <a:cs typeface="+mn-cs"/>
              </a:rPr>
              <a:t>Tillverkningslicens (kan behöva både licens på patent och varumärke)</a:t>
            </a:r>
          </a:p>
          <a:p>
            <a:pPr lvl="1"/>
            <a:r>
              <a:rPr lang="sv-SE" sz="1600" dirty="0" err="1" smtClean="0">
                <a:solidFill>
                  <a:schemeClr val="tx1"/>
                </a:solidFill>
                <a:latin typeface="+mn-lt"/>
                <a:ea typeface="+mn-ea"/>
                <a:cs typeface="+mn-cs"/>
              </a:rPr>
              <a:t>Merchandising</a:t>
            </a:r>
            <a:r>
              <a:rPr lang="sv-SE" sz="1600" dirty="0" smtClean="0">
                <a:solidFill>
                  <a:schemeClr val="tx1"/>
                </a:solidFill>
                <a:latin typeface="+mn-lt"/>
                <a:ea typeface="+mn-ea"/>
                <a:cs typeface="+mn-cs"/>
              </a:rPr>
              <a:t> (Bamse på tandkräm)</a:t>
            </a:r>
          </a:p>
          <a:p>
            <a:pPr lvl="1"/>
            <a:r>
              <a:rPr lang="sv-SE" sz="1600" dirty="0" smtClean="0">
                <a:solidFill>
                  <a:schemeClr val="tx1"/>
                </a:solidFill>
                <a:latin typeface="+mn-lt"/>
                <a:ea typeface="+mn-ea"/>
                <a:cs typeface="+mn-cs"/>
              </a:rPr>
              <a:t>Franchising (</a:t>
            </a:r>
            <a:r>
              <a:rPr lang="sv-SE" sz="1600" dirty="0" err="1" smtClean="0">
                <a:solidFill>
                  <a:schemeClr val="tx1"/>
                </a:solidFill>
                <a:latin typeface="+mn-lt"/>
                <a:ea typeface="+mn-ea"/>
                <a:cs typeface="+mn-cs"/>
              </a:rPr>
              <a:t>Ökotex</a:t>
            </a:r>
            <a:r>
              <a:rPr lang="sv-SE" sz="1600" dirty="0" err="1" smtClean="0"/>
              <a:t>-märkning</a:t>
            </a:r>
            <a:r>
              <a:rPr lang="sv-SE" sz="1600" dirty="0" smtClean="0"/>
              <a:t> av textilier)</a:t>
            </a:r>
            <a:endParaRPr lang="sv-SE" sz="1600" dirty="0" smtClean="0">
              <a:solidFill>
                <a:schemeClr val="tx1"/>
              </a:solidFill>
              <a:latin typeface="+mn-lt"/>
              <a:ea typeface="+mn-ea"/>
              <a:cs typeface="+mn-cs"/>
            </a:endParaRPr>
          </a:p>
          <a:p>
            <a:endParaRPr lang="sv-SE" sz="2000" dirty="0"/>
          </a:p>
        </p:txBody>
      </p:sp>
      <p:sp>
        <p:nvSpPr>
          <p:cNvPr id="5" name="Platshållare för bildnummer 4"/>
          <p:cNvSpPr>
            <a:spLocks noGrp="1"/>
          </p:cNvSpPr>
          <p:nvPr>
            <p:ph type="sldNum" sz="quarter" idx="4294967295"/>
          </p:nvPr>
        </p:nvSpPr>
        <p:spPr>
          <a:xfrm>
            <a:off x="4343400" y="6477000"/>
            <a:ext cx="533400" cy="381000"/>
          </a:xfrm>
          <a:prstGeom prst="rect">
            <a:avLst/>
          </a:prstGeom>
        </p:spPr>
        <p:txBody>
          <a:bodyPr/>
          <a:lstStyle/>
          <a:p>
            <a:pPr>
              <a:defRPr/>
            </a:pPr>
            <a:fld id="{3ABD4448-A7AA-45AD-9200-BB0F02D32A52}" type="slidenum">
              <a:rPr lang="sv-SE" smtClean="0"/>
              <a:pPr>
                <a:defRPr/>
              </a:pPr>
              <a:t>24</a:t>
            </a:fld>
            <a:endParaRPr lang="sv-SE">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Upphovsrätt/Copyright</a:t>
            </a:r>
            <a:endParaRPr lang="sv-SE" dirty="0"/>
          </a:p>
        </p:txBody>
      </p:sp>
      <p:sp>
        <p:nvSpPr>
          <p:cNvPr id="3" name="Platshållare för innehåll 2"/>
          <p:cNvSpPr>
            <a:spLocks noGrp="1"/>
          </p:cNvSpPr>
          <p:nvPr>
            <p:ph idx="1"/>
          </p:nvPr>
        </p:nvSpPr>
        <p:spPr>
          <a:xfrm>
            <a:off x="539552" y="1124744"/>
            <a:ext cx="8101261" cy="3975099"/>
          </a:xfrm>
        </p:spPr>
        <p:txBody>
          <a:bodyPr>
            <a:normAutofit fontScale="92500" lnSpcReduction="20000"/>
          </a:bodyPr>
          <a:lstStyle/>
          <a:p>
            <a:r>
              <a:rPr lang="sv-SE" dirty="0" smtClean="0"/>
              <a:t>Kräver nyhet och verkshöjd</a:t>
            </a:r>
          </a:p>
          <a:p>
            <a:r>
              <a:rPr lang="sv-SE" dirty="0" smtClean="0"/>
              <a:t>Varar i 70 år</a:t>
            </a:r>
          </a:p>
          <a:p>
            <a:r>
              <a:rPr lang="sv-SE" dirty="0" smtClean="0"/>
              <a:t>Ingen ansökan eller registrering men gärna </a:t>
            </a:r>
            <a:r>
              <a:rPr lang="sv-SE" dirty="0" smtClean="0">
                <a:sym typeface="Symbol"/>
              </a:rPr>
              <a:t> meddelande</a:t>
            </a:r>
            <a:endParaRPr lang="sv-SE" dirty="0" smtClean="0"/>
          </a:p>
          <a:p>
            <a:r>
              <a:rPr lang="sv-SE" dirty="0" smtClean="0"/>
              <a:t>Arbetsgivaren äger oftast upphovsrätt till det som en anställd producerat som del av sin tjänst</a:t>
            </a:r>
          </a:p>
          <a:p>
            <a:r>
              <a:rPr lang="sv-SE" dirty="0" smtClean="0"/>
              <a:t>Ideell upphovsrätt stannar hos upphovspersonen</a:t>
            </a:r>
          </a:p>
          <a:p>
            <a:r>
              <a:rPr lang="sv-SE" dirty="0" smtClean="0"/>
              <a:t>Upphovsrätt är rätt till </a:t>
            </a:r>
          </a:p>
          <a:p>
            <a:pPr lvl="1"/>
            <a:r>
              <a:rPr lang="sv-SE" dirty="0" smtClean="0"/>
              <a:t>Exemplarframställning</a:t>
            </a:r>
          </a:p>
          <a:p>
            <a:pPr lvl="1"/>
            <a:r>
              <a:rPr lang="sv-SE" dirty="0" smtClean="0"/>
              <a:t>Tillgängliggörande för allmänheten</a:t>
            </a:r>
          </a:p>
          <a:p>
            <a:r>
              <a:rPr lang="sv-SE" dirty="0" smtClean="0"/>
              <a:t>Specifikationsprincipen – om man köper en upphovsrätt så gäller den endast för det specificerade syftet</a:t>
            </a:r>
          </a:p>
          <a:p>
            <a:r>
              <a:rPr lang="sv-SE" dirty="0" smtClean="0"/>
              <a:t>Vanligt med långa kedjor av sublicenser, territoriellt uppdelade och ofta komplext sammansatta</a:t>
            </a:r>
          </a:p>
          <a:p>
            <a:r>
              <a:rPr lang="sv-SE" dirty="0" smtClean="0"/>
              <a:t>Kan vara viktigt för utbildningsmaterial</a:t>
            </a:r>
          </a:p>
          <a:p>
            <a:endParaRPr lang="sv-S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smtClean="0"/>
              <a:t>Man behöver inte alltid ha patent</a:t>
            </a: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26</a:t>
            </a:fld>
            <a:endParaRPr lang="sv-SE" dirty="0"/>
          </a:p>
        </p:txBody>
      </p:sp>
      <p:sp>
        <p:nvSpPr>
          <p:cNvPr id="1026" name="AutoShape 2" descr="Bildresultat för coca cola"/>
          <p:cNvSpPr>
            <a:spLocks noChangeAspect="1" noChangeArrowheads="1"/>
          </p:cNvSpPr>
          <p:nvPr/>
        </p:nvSpPr>
        <p:spPr bwMode="auto">
          <a:xfrm>
            <a:off x="0" y="-136525"/>
            <a:ext cx="1524000" cy="1524000"/>
          </a:xfrm>
          <a:prstGeom prst="rect">
            <a:avLst/>
          </a:prstGeom>
          <a:noFill/>
        </p:spPr>
        <p:txBody>
          <a:bodyPr vert="horz" wrap="square" lIns="91440" tIns="45720" rIns="91440" bIns="45720" numCol="1" anchor="t" anchorCtr="0" compatLnSpc="1">
            <a:prstTxWarp prst="textNoShape">
              <a:avLst/>
            </a:prstTxWarp>
          </a:bodyPr>
          <a:lstStyle/>
          <a:p>
            <a:endParaRPr lang="sv-SE"/>
          </a:p>
        </p:txBody>
      </p:sp>
      <p:sp>
        <p:nvSpPr>
          <p:cNvPr id="1028" name="AutoShape 4" descr="Bildresultat för coca cola"/>
          <p:cNvSpPr>
            <a:spLocks noChangeAspect="1" noChangeArrowheads="1"/>
          </p:cNvSpPr>
          <p:nvPr/>
        </p:nvSpPr>
        <p:spPr bwMode="auto">
          <a:xfrm>
            <a:off x="0" y="-136525"/>
            <a:ext cx="1524000" cy="1524000"/>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3" name="Bildobjekt 12" descr="coca cola burk.jpg"/>
          <p:cNvPicPr>
            <a:picLocks noChangeAspect="1"/>
          </p:cNvPicPr>
          <p:nvPr/>
        </p:nvPicPr>
        <p:blipFill>
          <a:blip r:embed="rId3" cstate="print"/>
          <a:stretch>
            <a:fillRect/>
          </a:stretch>
        </p:blipFill>
        <p:spPr>
          <a:xfrm>
            <a:off x="971600" y="1268760"/>
            <a:ext cx="2016224" cy="3739179"/>
          </a:xfrm>
          <a:prstGeom prst="rect">
            <a:avLst/>
          </a:prstGeom>
        </p:spPr>
      </p:pic>
      <p:sp>
        <p:nvSpPr>
          <p:cNvPr id="14" name="Platshållare för innehåll 13"/>
          <p:cNvSpPr>
            <a:spLocks noGrp="1"/>
          </p:cNvSpPr>
          <p:nvPr>
            <p:ph idx="1"/>
          </p:nvPr>
        </p:nvSpPr>
        <p:spPr>
          <a:xfrm>
            <a:off x="4067944" y="1412776"/>
            <a:ext cx="3904109" cy="3975099"/>
          </a:xfrm>
        </p:spPr>
        <p:txBody>
          <a:bodyPr/>
          <a:lstStyle/>
          <a:p>
            <a:r>
              <a:rPr lang="sv-SE" b="1" dirty="0" err="1" smtClean="0"/>
              <a:t>IPR-består</a:t>
            </a:r>
            <a:r>
              <a:rPr lang="sv-SE" b="1" dirty="0" smtClean="0"/>
              <a:t> i det här fallet av</a:t>
            </a:r>
          </a:p>
          <a:p>
            <a:r>
              <a:rPr lang="sv-SE" dirty="0" smtClean="0"/>
              <a:t>Varumärke</a:t>
            </a:r>
          </a:p>
          <a:p>
            <a:r>
              <a:rPr lang="sv-SE" dirty="0" smtClean="0"/>
              <a:t>Företagshemlighet</a:t>
            </a:r>
          </a:p>
          <a:p>
            <a:r>
              <a:rPr lang="sv-SE" dirty="0" smtClean="0"/>
              <a:t>Mönsterskydd</a:t>
            </a:r>
            <a:endParaRPr lang="sv-S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Skydd av mjukvara (datorprogram och databaser)</a:t>
            </a:r>
            <a:endParaRPr lang="sv-SE" dirty="0"/>
          </a:p>
        </p:txBody>
      </p:sp>
      <p:sp>
        <p:nvSpPr>
          <p:cNvPr id="3" name="Platshållare för innehåll 2"/>
          <p:cNvSpPr>
            <a:spLocks noGrp="1"/>
          </p:cNvSpPr>
          <p:nvPr>
            <p:ph idx="1"/>
          </p:nvPr>
        </p:nvSpPr>
        <p:spPr>
          <a:xfrm>
            <a:off x="518865" y="1628775"/>
            <a:ext cx="6213376" cy="3975099"/>
          </a:xfrm>
        </p:spPr>
        <p:txBody>
          <a:bodyPr>
            <a:normAutofit/>
          </a:bodyPr>
          <a:lstStyle/>
          <a:p>
            <a:r>
              <a:rPr lang="sv-SE" dirty="0" smtClean="0"/>
              <a:t>Koden kan skyddas med hjälp av upphovsrätt</a:t>
            </a:r>
          </a:p>
          <a:p>
            <a:r>
              <a:rPr lang="sv-SE" dirty="0" smtClean="0"/>
              <a:t>Kan också skyddas genom företagshemlighet (hemlig källkod)</a:t>
            </a:r>
          </a:p>
          <a:p>
            <a:r>
              <a:rPr lang="sv-SE" dirty="0" smtClean="0"/>
              <a:t>Metoder som utförs med hjälp av en dator kan patenteras</a:t>
            </a:r>
          </a:p>
          <a:p>
            <a:r>
              <a:rPr lang="sv-SE" dirty="0" smtClean="0"/>
              <a:t>Man säljer licenser när man säljer mjukvara</a:t>
            </a:r>
          </a:p>
          <a:p>
            <a:pPr lvl="1"/>
            <a:r>
              <a:rPr lang="sv-SE" dirty="0" smtClean="0"/>
              <a:t>När man köper ett datorprogram så köper man en licens som ger rätt till användning av ett exemplar enligt vissa villkor.</a:t>
            </a:r>
          </a:p>
          <a:p>
            <a:r>
              <a:rPr lang="sv-SE" dirty="0" smtClean="0"/>
              <a:t>Man kan sälja licenser för att använda en databas (t ex </a:t>
            </a:r>
            <a:r>
              <a:rPr lang="sv-SE" dirty="0" err="1" smtClean="0"/>
              <a:t>Scopus</a:t>
            </a:r>
            <a:r>
              <a:rPr lang="sv-SE" dirty="0" smtClean="0"/>
              <a:t>)</a:t>
            </a:r>
          </a:p>
          <a:p>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27</a:t>
            </a:fld>
            <a:endParaRPr lang="sv-SE" dirty="0"/>
          </a:p>
        </p:txBody>
      </p:sp>
      <p:pic>
        <p:nvPicPr>
          <p:cNvPr id="5" name="Bildobjekt 4" descr="MP3.png"/>
          <p:cNvPicPr>
            <a:picLocks noChangeAspect="1"/>
          </p:cNvPicPr>
          <p:nvPr/>
        </p:nvPicPr>
        <p:blipFill>
          <a:blip r:embed="rId3" cstate="print"/>
          <a:stretch>
            <a:fillRect/>
          </a:stretch>
        </p:blipFill>
        <p:spPr>
          <a:xfrm>
            <a:off x="7092280" y="4581128"/>
            <a:ext cx="1948276" cy="824488"/>
          </a:xfrm>
          <a:prstGeom prst="rect">
            <a:avLst/>
          </a:prstGeom>
        </p:spPr>
      </p:pic>
      <p:pic>
        <p:nvPicPr>
          <p:cNvPr id="6" name="Bildobjekt 5" descr="software.png"/>
          <p:cNvPicPr>
            <a:picLocks noChangeAspect="1"/>
          </p:cNvPicPr>
          <p:nvPr/>
        </p:nvPicPr>
        <p:blipFill>
          <a:blip r:embed="rId4" cstate="print"/>
          <a:stretch>
            <a:fillRect/>
          </a:stretch>
        </p:blipFill>
        <p:spPr>
          <a:xfrm>
            <a:off x="6660232" y="1124744"/>
            <a:ext cx="2483768" cy="303404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behöver vi avtal om IPR vid uppdrag och projekt?</a:t>
            </a:r>
            <a:endParaRPr lang="sv-SE" dirty="0"/>
          </a:p>
        </p:txBody>
      </p:sp>
      <p:sp>
        <p:nvSpPr>
          <p:cNvPr id="3" name="Platshållare för innehåll 2"/>
          <p:cNvSpPr>
            <a:spLocks noGrp="1"/>
          </p:cNvSpPr>
          <p:nvPr>
            <p:ph idx="1"/>
          </p:nvPr>
        </p:nvSpPr>
        <p:spPr/>
        <p:txBody>
          <a:bodyPr/>
          <a:lstStyle/>
          <a:p>
            <a:r>
              <a:rPr lang="sv-SE" dirty="0" smtClean="0"/>
              <a:t>Idéer till nya eller förbättrade produkter eller processer kan skapas i alla uppdrag eller forskningssamarbeten</a:t>
            </a:r>
          </a:p>
          <a:p>
            <a:r>
              <a:rPr lang="sv-SE" dirty="0" smtClean="0"/>
              <a:t>Det blir oklart vem som äger resultaten om man inte avtalat om det</a:t>
            </a:r>
          </a:p>
          <a:p>
            <a:r>
              <a:rPr lang="sv-SE" dirty="0" smtClean="0"/>
              <a:t>Forskningsfinansiärer kräver ofta att det skall finnas ett projektavtal</a:t>
            </a:r>
          </a:p>
          <a:p>
            <a:r>
              <a:rPr lang="sv-SE" dirty="0" smtClean="0"/>
              <a:t>Reglerar nyttjanderätt till att arbeta mot framtida partners i nya relationer</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28</a:t>
            </a:fld>
            <a:endParaRPr lang="sv-S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t>Lag (1915:218) om avtal och andra rättshandlingar på förmögenhetsrättens område</a:t>
            </a:r>
            <a:endParaRPr lang="sv-SE" sz="2400" dirty="0"/>
          </a:p>
        </p:txBody>
      </p:sp>
      <p:sp>
        <p:nvSpPr>
          <p:cNvPr id="3" name="Platshållare för innehåll 2"/>
          <p:cNvSpPr>
            <a:spLocks noGrp="1"/>
          </p:cNvSpPr>
          <p:nvPr>
            <p:ph idx="1"/>
          </p:nvPr>
        </p:nvSpPr>
        <p:spPr/>
        <p:txBody>
          <a:bodyPr/>
          <a:lstStyle/>
          <a:p>
            <a:r>
              <a:rPr lang="sv-SE" dirty="0" smtClean="0"/>
              <a:t>Det mesta kan avtalas</a:t>
            </a:r>
          </a:p>
          <a:p>
            <a:r>
              <a:rPr lang="sv-SE" dirty="0" smtClean="0"/>
              <a:t>Principen är: anbud och accept</a:t>
            </a:r>
          </a:p>
          <a:p>
            <a:r>
              <a:rPr lang="sv-SE" dirty="0" smtClean="0"/>
              <a:t>Oren accept </a:t>
            </a:r>
          </a:p>
          <a:p>
            <a:pPr lvl="1"/>
            <a:r>
              <a:rPr lang="sv-SE" dirty="0" smtClean="0"/>
              <a:t>Innebär att man t ex får en beställning med andra villkor än de man offererade</a:t>
            </a:r>
          </a:p>
          <a:p>
            <a:pPr lvl="1"/>
            <a:r>
              <a:rPr lang="sv-SE" dirty="0" smtClean="0"/>
              <a:t>En oren accept skall ses som ett nytt anbud som måste accepteras för att gälla</a:t>
            </a:r>
          </a:p>
          <a:p>
            <a:r>
              <a:rPr lang="sv-SE" dirty="0" smtClean="0"/>
              <a:t>Anbud är ofta tidsbegränsat  efter detta krävs nytt anbud</a:t>
            </a:r>
          </a:p>
          <a:p>
            <a:r>
              <a:rPr lang="sv-SE" dirty="0" smtClean="0"/>
              <a:t>Accept genom passivitet är ingen accept</a:t>
            </a:r>
          </a:p>
          <a:p>
            <a:r>
              <a:rPr lang="sv-SE" dirty="0" smtClean="0"/>
              <a:t>Accept genom handling kan vara accept</a:t>
            </a:r>
          </a:p>
          <a:p>
            <a:r>
              <a:rPr lang="sv-SE" dirty="0" smtClean="0"/>
              <a:t>Muntlig avtal</a:t>
            </a:r>
          </a:p>
          <a:p>
            <a:pPr lvl="2"/>
            <a:r>
              <a:rPr lang="sv-SE" dirty="0" smtClean="0"/>
              <a:t>Accept  på anbud är ett avtal men endast om den ge direkt</a:t>
            </a:r>
          </a:p>
          <a:p>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IPR och immaterialrätt</a:t>
            </a:r>
            <a:endParaRPr lang="sv-SE" dirty="0"/>
          </a:p>
        </p:txBody>
      </p:sp>
      <p:sp>
        <p:nvSpPr>
          <p:cNvPr id="3" name="Platshållare för innehåll 2"/>
          <p:cNvSpPr>
            <a:spLocks noGrp="1"/>
          </p:cNvSpPr>
          <p:nvPr>
            <p:ph idx="1"/>
          </p:nvPr>
        </p:nvSpPr>
        <p:spPr/>
        <p:txBody>
          <a:bodyPr/>
          <a:lstStyle/>
          <a:p>
            <a:r>
              <a:rPr lang="sv-SE" dirty="0" smtClean="0"/>
              <a:t>IPR </a:t>
            </a:r>
            <a:r>
              <a:rPr lang="sv-SE" smtClean="0"/>
              <a:t>= Immaterial Property Rights (</a:t>
            </a:r>
            <a:r>
              <a:rPr lang="sv-SE" dirty="0" smtClean="0"/>
              <a:t>rättigheter till immateriella tillgångar)</a:t>
            </a:r>
          </a:p>
          <a:p>
            <a:r>
              <a:rPr lang="sv-SE" dirty="0" smtClean="0"/>
              <a:t>Lagar som skyddar kunskapstillgångar</a:t>
            </a:r>
          </a:p>
          <a:p>
            <a:pPr lvl="1"/>
            <a:r>
              <a:rPr lang="sv-SE" dirty="0" smtClean="0"/>
              <a:t>Patent</a:t>
            </a:r>
          </a:p>
          <a:p>
            <a:pPr lvl="1"/>
            <a:r>
              <a:rPr lang="sv-SE" dirty="0" smtClean="0"/>
              <a:t>Mönsterskydd</a:t>
            </a:r>
          </a:p>
          <a:p>
            <a:pPr lvl="1"/>
            <a:r>
              <a:rPr lang="sv-SE" dirty="0" smtClean="0"/>
              <a:t>Varumärken</a:t>
            </a:r>
          </a:p>
          <a:p>
            <a:pPr lvl="1"/>
            <a:r>
              <a:rPr lang="sv-SE" dirty="0" smtClean="0"/>
              <a:t>Upphovsrätt (Copyright)</a:t>
            </a:r>
          </a:p>
          <a:p>
            <a:endParaRPr lang="sv-SE" dirty="0" smtClean="0"/>
          </a:p>
          <a:p>
            <a:pPr lvl="1"/>
            <a:r>
              <a:rPr lang="sv-SE" dirty="0" smtClean="0"/>
              <a:t>Företagshemligheter</a:t>
            </a:r>
          </a:p>
          <a:p>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a:t>
            </a:fld>
            <a:endParaRPr lang="sv-S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Uppdragsavtalet</a:t>
            </a:r>
            <a:endParaRPr lang="sv-SE" dirty="0"/>
          </a:p>
        </p:txBody>
      </p:sp>
      <p:sp>
        <p:nvSpPr>
          <p:cNvPr id="6" name="Platshållare för innehåll 5"/>
          <p:cNvSpPr>
            <a:spLocks noGrp="1"/>
          </p:cNvSpPr>
          <p:nvPr>
            <p:ph idx="1"/>
          </p:nvPr>
        </p:nvSpPr>
        <p:spPr/>
        <p:txBody>
          <a:bodyPr/>
          <a:lstStyle/>
          <a:p>
            <a:r>
              <a:rPr lang="sv-SE" dirty="0" smtClean="0"/>
              <a:t>Består ofta av offert som hänvisar till allmänna villkor</a:t>
            </a:r>
          </a:p>
          <a:p>
            <a:r>
              <a:rPr lang="sv-SE" dirty="0" smtClean="0"/>
              <a:t>Oren accept genom standardiserad beställning från stora företag är vanlig</a:t>
            </a:r>
          </a:p>
          <a:p>
            <a:r>
              <a:rPr lang="sv-SE" dirty="0" smtClean="0"/>
              <a:t>Finns mallar för omfattande utvecklingsuppdrag (t ex NUA01, eller </a:t>
            </a:r>
            <a:r>
              <a:rPr lang="sv-SE" dirty="0" err="1" smtClean="0"/>
              <a:t>Orgalime</a:t>
            </a:r>
            <a:r>
              <a:rPr lang="sv-SE" dirty="0" smtClean="0"/>
              <a:t>)</a:t>
            </a:r>
          </a:p>
          <a:p>
            <a:r>
              <a:rPr lang="sv-SE" dirty="0" smtClean="0"/>
              <a:t>Framtagna för att balansera rättigheter för kunder och leverantörer </a:t>
            </a:r>
          </a:p>
          <a:p>
            <a:r>
              <a:rPr lang="sv-SE" dirty="0" smtClean="0"/>
              <a:t>Standardavtalet behöver ofta anpassas när det gäller </a:t>
            </a:r>
            <a:r>
              <a:rPr lang="sv-SE" dirty="0" err="1" smtClean="0"/>
              <a:t>IPR-frågor</a:t>
            </a:r>
            <a:endParaRPr lang="sv-SE" dirty="0"/>
          </a:p>
        </p:txBody>
      </p:sp>
      <p:sp>
        <p:nvSpPr>
          <p:cNvPr id="3" name="Platshållare för bildnummer 2"/>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30</a:t>
            </a:fld>
            <a:endParaRPr lang="sv-S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Projektavtal med flera typer av parter</a:t>
            </a: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31</a:t>
            </a:fld>
            <a:endParaRPr lang="sv-SE" dirty="0"/>
          </a:p>
        </p:txBody>
      </p:sp>
      <p:pic>
        <p:nvPicPr>
          <p:cNvPr id="6" name="Bildobjekt 5" descr="Projektavtal.bmp"/>
          <p:cNvPicPr>
            <a:picLocks noChangeAspect="1"/>
          </p:cNvPicPr>
          <p:nvPr/>
        </p:nvPicPr>
        <p:blipFill>
          <a:blip r:embed="rId3" cstate="print"/>
          <a:stretch>
            <a:fillRect/>
          </a:stretch>
        </p:blipFill>
        <p:spPr>
          <a:xfrm>
            <a:off x="683568" y="1844824"/>
            <a:ext cx="7808736" cy="2160240"/>
          </a:xfrm>
          <a:prstGeom prst="rect">
            <a:avLst/>
          </a:prstGeom>
        </p:spPr>
      </p:pic>
      <p:sp>
        <p:nvSpPr>
          <p:cNvPr id="7" name="textruta 6"/>
          <p:cNvSpPr txBox="1"/>
          <p:nvPr/>
        </p:nvSpPr>
        <p:spPr>
          <a:xfrm>
            <a:off x="1979712" y="4437112"/>
            <a:ext cx="4680520" cy="923330"/>
          </a:xfrm>
          <a:prstGeom prst="rect">
            <a:avLst/>
          </a:prstGeom>
          <a:noFill/>
        </p:spPr>
        <p:txBody>
          <a:bodyPr wrap="square" rtlCol="0">
            <a:spAutoFit/>
          </a:bodyPr>
          <a:lstStyle/>
          <a:p>
            <a:r>
              <a:rPr lang="sv-SE" dirty="0" smtClean="0">
                <a:solidFill>
                  <a:schemeClr val="accent3"/>
                </a:solidFill>
              </a:rPr>
              <a:t>Skapa en samsyn som leder till ett avtal. Förståelse av olika aktörers roller och behov.</a:t>
            </a:r>
            <a:endParaRPr lang="sv-SE" dirty="0">
              <a:solidFill>
                <a:schemeClr val="accent3"/>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Ett projektavtal består ofta av ett antal delar</a:t>
            </a:r>
            <a:endParaRPr lang="sv-SE" dirty="0"/>
          </a:p>
        </p:txBody>
      </p:sp>
      <p:sp>
        <p:nvSpPr>
          <p:cNvPr id="4" name="Platshållare för innehåll 3"/>
          <p:cNvSpPr>
            <a:spLocks noGrp="1"/>
          </p:cNvSpPr>
          <p:nvPr>
            <p:ph idx="1"/>
          </p:nvPr>
        </p:nvSpPr>
        <p:spPr>
          <a:xfrm>
            <a:off x="518864" y="1196753"/>
            <a:ext cx="8101261" cy="4407122"/>
          </a:xfrm>
        </p:spPr>
        <p:txBody>
          <a:bodyPr>
            <a:normAutofit fontScale="92500" lnSpcReduction="20000"/>
          </a:bodyPr>
          <a:lstStyle/>
          <a:p>
            <a:r>
              <a:rPr lang="sv-SE" dirty="0" smtClean="0"/>
              <a:t>Bakgrundsbeskrivning och syfte</a:t>
            </a:r>
          </a:p>
          <a:p>
            <a:r>
              <a:rPr lang="sv-SE" dirty="0" smtClean="0"/>
              <a:t>Definitioner </a:t>
            </a:r>
          </a:p>
          <a:p>
            <a:r>
              <a:rPr lang="sv-SE" dirty="0" smtClean="0"/>
              <a:t>Projektparts åtagande</a:t>
            </a:r>
          </a:p>
          <a:p>
            <a:r>
              <a:rPr lang="sv-SE" dirty="0" smtClean="0"/>
              <a:t>Organisation</a:t>
            </a:r>
          </a:p>
          <a:p>
            <a:r>
              <a:rPr lang="sv-SE" b="1" dirty="0" smtClean="0"/>
              <a:t>Sekretess</a:t>
            </a:r>
          </a:p>
          <a:p>
            <a:r>
              <a:rPr lang="sv-SE" b="1" dirty="0" smtClean="0"/>
              <a:t>Ägande och förvaltning av projektresultat</a:t>
            </a:r>
          </a:p>
          <a:p>
            <a:r>
              <a:rPr lang="sv-SE" b="1" dirty="0" smtClean="0"/>
              <a:t>Rätt till bakgrundsinformation</a:t>
            </a:r>
          </a:p>
          <a:p>
            <a:r>
              <a:rPr lang="sv-SE" b="1" dirty="0" smtClean="0"/>
              <a:t>Publicering</a:t>
            </a:r>
          </a:p>
          <a:p>
            <a:r>
              <a:rPr lang="sv-SE" dirty="0" smtClean="0"/>
              <a:t>Nya parter, överlåtelser och uteslutning av part</a:t>
            </a:r>
          </a:p>
          <a:p>
            <a:r>
              <a:rPr lang="sv-SE" dirty="0" smtClean="0"/>
              <a:t>Meddelanden</a:t>
            </a:r>
          </a:p>
          <a:p>
            <a:r>
              <a:rPr lang="sv-SE" dirty="0" smtClean="0"/>
              <a:t>Avtalsbrott och tvistlösning</a:t>
            </a:r>
          </a:p>
          <a:p>
            <a:r>
              <a:rPr lang="sv-SE" dirty="0" smtClean="0"/>
              <a:t>Bilagor </a:t>
            </a:r>
          </a:p>
          <a:p>
            <a:pPr lvl="1"/>
            <a:r>
              <a:rPr lang="sv-SE" dirty="0" smtClean="0"/>
              <a:t>Projektbeskrivning</a:t>
            </a:r>
          </a:p>
          <a:p>
            <a:pPr lvl="1"/>
            <a:r>
              <a:rPr lang="sv-SE" dirty="0" smtClean="0"/>
              <a:t>projektbudget </a:t>
            </a:r>
          </a:p>
          <a:p>
            <a:pPr lvl="1"/>
            <a:r>
              <a:rPr lang="sv-SE" dirty="0" smtClean="0"/>
              <a:t>mall för personliga avtal </a:t>
            </a:r>
          </a:p>
          <a:p>
            <a:endParaRPr lang="sv-SE" dirty="0" smtClean="0"/>
          </a:p>
          <a:p>
            <a:pPr lvl="1">
              <a:buNone/>
            </a:pPr>
            <a:endParaRPr lang="sv-SE" dirty="0" smtClean="0"/>
          </a:p>
          <a:p>
            <a:endParaRPr lang="sv-SE" dirty="0" smtClean="0"/>
          </a:p>
          <a:p>
            <a:endParaRPr lang="sv-SE" dirty="0"/>
          </a:p>
        </p:txBody>
      </p:sp>
      <p:sp>
        <p:nvSpPr>
          <p:cNvPr id="3" name="Platshållare för bildnummer 2"/>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32</a:t>
            </a:fld>
            <a:endParaRPr lang="sv-S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Definitioner</a:t>
            </a:r>
            <a:endParaRPr lang="sv-SE" dirty="0"/>
          </a:p>
        </p:txBody>
      </p:sp>
      <p:sp>
        <p:nvSpPr>
          <p:cNvPr id="3" name="Platshållare för innehåll 2"/>
          <p:cNvSpPr>
            <a:spLocks noGrp="1"/>
          </p:cNvSpPr>
          <p:nvPr>
            <p:ph idx="1"/>
          </p:nvPr>
        </p:nvSpPr>
        <p:spPr/>
        <p:txBody>
          <a:bodyPr/>
          <a:lstStyle/>
          <a:p>
            <a:r>
              <a:rPr lang="sv-SE" dirty="0" smtClean="0"/>
              <a:t>Vissa ord ges en specifik definition i ett avtal</a:t>
            </a:r>
          </a:p>
          <a:p>
            <a:r>
              <a:rPr lang="sv-SE" dirty="0" smtClean="0"/>
              <a:t>Definierade ord skrivs med stor första bokstav i avtalet</a:t>
            </a:r>
          </a:p>
          <a:p>
            <a:r>
              <a:rPr lang="sv-SE" dirty="0" smtClean="0"/>
              <a:t>Ett definierat ord kan ha en mycket speciell betydelse i ett avtal</a:t>
            </a:r>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33</a:t>
            </a:fld>
            <a:endParaRPr lang="sv-S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Olika kunskapstillgångar i uppdrag och projekt</a:t>
            </a:r>
            <a:endParaRPr lang="sv-SE" dirty="0"/>
          </a:p>
        </p:txBody>
      </p:sp>
      <p:sp>
        <p:nvSpPr>
          <p:cNvPr id="3" name="Platshållare för innehåll 2"/>
          <p:cNvSpPr>
            <a:spLocks noGrp="1"/>
          </p:cNvSpPr>
          <p:nvPr>
            <p:ph idx="1"/>
          </p:nvPr>
        </p:nvSpPr>
        <p:spPr>
          <a:xfrm>
            <a:off x="467544" y="1484784"/>
            <a:ext cx="8101261" cy="3456384"/>
          </a:xfrm>
        </p:spPr>
        <p:txBody>
          <a:bodyPr>
            <a:normAutofit/>
          </a:bodyPr>
          <a:lstStyle/>
          <a:p>
            <a:r>
              <a:rPr lang="sv-SE" dirty="0" smtClean="0"/>
              <a:t>Bakgrund (</a:t>
            </a:r>
            <a:r>
              <a:rPr lang="sv-SE" dirty="0" err="1" smtClean="0"/>
              <a:t>Background</a:t>
            </a:r>
            <a:r>
              <a:rPr lang="sv-SE" dirty="0" smtClean="0"/>
              <a:t>)</a:t>
            </a:r>
          </a:p>
          <a:p>
            <a:pPr lvl="1"/>
            <a:r>
              <a:rPr lang="sv-SE" dirty="0" smtClean="0"/>
              <a:t>Tidigare kunskap och tidigare IPR som behövs för genomförande av projektet eller uppdraget</a:t>
            </a:r>
          </a:p>
          <a:p>
            <a:r>
              <a:rPr lang="sv-SE" dirty="0" smtClean="0"/>
              <a:t>Projekt Resultat (</a:t>
            </a:r>
            <a:r>
              <a:rPr lang="sv-SE" dirty="0" err="1" smtClean="0"/>
              <a:t>Results</a:t>
            </a:r>
            <a:r>
              <a:rPr lang="sv-SE" dirty="0" smtClean="0"/>
              <a:t> , </a:t>
            </a:r>
            <a:r>
              <a:rPr lang="sv-SE" dirty="0" err="1" smtClean="0"/>
              <a:t>Foreground</a:t>
            </a:r>
            <a:r>
              <a:rPr lang="sv-SE" dirty="0" smtClean="0"/>
              <a:t>)</a:t>
            </a:r>
          </a:p>
          <a:p>
            <a:pPr lvl="1"/>
            <a:r>
              <a:rPr lang="sv-SE" dirty="0" smtClean="0"/>
              <a:t>De nya resultat eller nya kunskapen som skapas under projektet</a:t>
            </a:r>
          </a:p>
          <a:p>
            <a:r>
              <a:rPr lang="sv-SE" dirty="0" smtClean="0"/>
              <a:t>Gemsamt eller Enskild Projektresultat</a:t>
            </a:r>
          </a:p>
          <a:p>
            <a:pPr lvl="1"/>
            <a:r>
              <a:rPr lang="sv-SE" dirty="0" smtClean="0"/>
              <a:t>Ett resultat kan skapas av en eller gemensamt av flera parter i projektet</a:t>
            </a:r>
          </a:p>
          <a:p>
            <a:r>
              <a:rPr lang="sv-SE" dirty="0" smtClean="0"/>
              <a:t>Sidoresultat (</a:t>
            </a:r>
            <a:r>
              <a:rPr lang="sv-SE" dirty="0" err="1" smtClean="0"/>
              <a:t>Sideground</a:t>
            </a:r>
            <a:r>
              <a:rPr lang="sv-SE" dirty="0" smtClean="0"/>
              <a:t>)</a:t>
            </a:r>
          </a:p>
          <a:p>
            <a:pPr lvl="1"/>
            <a:r>
              <a:rPr lang="sv-SE" dirty="0" smtClean="0"/>
              <a:t>Resultat som ligger utanför det som uppdraget eller projektet syftar till</a:t>
            </a:r>
          </a:p>
          <a:p>
            <a:pPr lvl="1">
              <a:buNone/>
            </a:pP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34</a:t>
            </a:fld>
            <a:endParaRPr lang="sv-S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lgn="ctr"/>
            <a:r>
              <a:rPr lang="sv-SE" dirty="0" smtClean="0"/>
              <a:t>Hur kunskapstillgångar hanteras i projekt</a:t>
            </a:r>
            <a:r>
              <a:rPr lang="sv-SE" smtClean="0"/>
              <a:t/>
            </a:r>
            <a:br>
              <a:rPr lang="sv-SE" smtClean="0"/>
            </a:br>
            <a:r>
              <a:rPr lang="sv-SE" sz="2400" smtClean="0"/>
              <a:t>IA = Intellectual Asset</a:t>
            </a: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35</a:t>
            </a:fld>
            <a:endParaRPr lang="sv-SE" dirty="0"/>
          </a:p>
        </p:txBody>
      </p:sp>
      <p:grpSp>
        <p:nvGrpSpPr>
          <p:cNvPr id="8" name="Grupp 7"/>
          <p:cNvGrpSpPr/>
          <p:nvPr/>
        </p:nvGrpSpPr>
        <p:grpSpPr>
          <a:xfrm>
            <a:off x="683568" y="1412776"/>
            <a:ext cx="7530754" cy="3797107"/>
            <a:chOff x="683568" y="1412776"/>
            <a:chExt cx="7530754" cy="3797107"/>
          </a:xfrm>
        </p:grpSpPr>
        <p:pic>
          <p:nvPicPr>
            <p:cNvPr id="6" name="Picture 2"/>
            <p:cNvPicPr>
              <a:picLocks noChangeAspect="1" noChangeArrowheads="1"/>
            </p:cNvPicPr>
            <p:nvPr/>
          </p:nvPicPr>
          <p:blipFill>
            <a:blip r:embed="rId3" cstate="print"/>
            <a:srcRect/>
            <a:stretch>
              <a:fillRect/>
            </a:stretch>
          </p:blipFill>
          <p:spPr bwMode="auto">
            <a:xfrm>
              <a:off x="683568" y="1412776"/>
              <a:ext cx="7530754" cy="3797107"/>
            </a:xfrm>
            <a:prstGeom prst="rect">
              <a:avLst/>
            </a:prstGeom>
            <a:noFill/>
            <a:ln w="9525">
              <a:noFill/>
              <a:miter lim="800000"/>
              <a:headEnd/>
              <a:tailEnd/>
            </a:ln>
          </p:spPr>
        </p:pic>
        <p:sp>
          <p:nvSpPr>
            <p:cNvPr id="7" name="Rektangel 6"/>
            <p:cNvSpPr/>
            <p:nvPr/>
          </p:nvSpPr>
          <p:spPr>
            <a:xfrm>
              <a:off x="683568" y="3212976"/>
              <a:ext cx="115212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517731" y="375597"/>
            <a:ext cx="7150614" cy="812211"/>
          </a:xfrm>
        </p:spPr>
        <p:txBody>
          <a:bodyPr/>
          <a:lstStyle/>
          <a:p>
            <a:pPr algn="ctr"/>
            <a:r>
              <a:rPr lang="sv-SE" sz="2000" dirty="0" smtClean="0"/>
              <a:t>Restultat och bakgrund kan behöva kombineras för att kunna exploateras</a:t>
            </a:r>
            <a:endParaRPr lang="sv-SE" sz="2000"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36</a:t>
            </a:fld>
            <a:endParaRPr lang="sv-SE" dirty="0"/>
          </a:p>
        </p:txBody>
      </p:sp>
      <p:graphicFrame>
        <p:nvGraphicFramePr>
          <p:cNvPr id="5" name="Diagram 4"/>
          <p:cNvGraphicFramePr/>
          <p:nvPr/>
        </p:nvGraphicFramePr>
        <p:xfrm>
          <a:off x="1115616"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frågor om resultat</a:t>
            </a:r>
            <a:endParaRPr lang="sv-SE" dirty="0"/>
          </a:p>
        </p:txBody>
      </p:sp>
      <p:sp>
        <p:nvSpPr>
          <p:cNvPr id="3" name="Platshållare för innehåll 2"/>
          <p:cNvSpPr>
            <a:spLocks noGrp="1"/>
          </p:cNvSpPr>
          <p:nvPr>
            <p:ph idx="1"/>
          </p:nvPr>
        </p:nvSpPr>
        <p:spPr/>
        <p:txBody>
          <a:bodyPr/>
          <a:lstStyle/>
          <a:p>
            <a:r>
              <a:rPr lang="sv-SE" dirty="0" smtClean="0"/>
              <a:t>Vem äger enskilda och gemensamma resultat i projektet</a:t>
            </a:r>
          </a:p>
          <a:p>
            <a:r>
              <a:rPr lang="sv-SE" dirty="0" smtClean="0"/>
              <a:t>Vilka är villkoren om man behöver tillgång till en annan parts bakgrund för att kunna utnyttja resultaten i projektet</a:t>
            </a:r>
          </a:p>
          <a:p>
            <a:r>
              <a:rPr lang="sv-SE" dirty="0" smtClean="0"/>
              <a:t>Finns det bakgrund som man bör ta med i projektet och bakgrund som man bör utesluta </a:t>
            </a:r>
          </a:p>
          <a:p>
            <a:r>
              <a:rPr lang="sv-SE" dirty="0" smtClean="0"/>
              <a:t>Hur hanterar man sidoresultat </a:t>
            </a: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37</a:t>
            </a:fld>
            <a:endParaRPr lang="sv-S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Universitetspartner i projekt eller uppdrag</a:t>
            </a:r>
            <a:endParaRPr lang="sv-SE" dirty="0"/>
          </a:p>
        </p:txBody>
      </p:sp>
      <p:sp>
        <p:nvSpPr>
          <p:cNvPr id="3" name="Platshållare för innehåll 2"/>
          <p:cNvSpPr>
            <a:spLocks noGrp="1"/>
          </p:cNvSpPr>
          <p:nvPr>
            <p:ph idx="1"/>
          </p:nvPr>
        </p:nvSpPr>
        <p:spPr/>
        <p:txBody>
          <a:bodyPr/>
          <a:lstStyle/>
          <a:p>
            <a:r>
              <a:rPr lang="sv-SE" dirty="0" smtClean="0"/>
              <a:t>Universiteten behöver rättighet att publicera medan företag kan behöva hemligstämpla vissa resultat eller viss egen information</a:t>
            </a:r>
          </a:p>
          <a:p>
            <a:r>
              <a:rPr lang="sv-SE" dirty="0" smtClean="0"/>
              <a:t>Doktorander är ofta beroende av snabb publikation</a:t>
            </a:r>
          </a:p>
          <a:p>
            <a:r>
              <a:rPr lang="sv-SE" dirty="0" smtClean="0"/>
              <a:t>Att söka patent bör helst inte göras för tidigt</a:t>
            </a:r>
          </a:p>
          <a:p>
            <a:r>
              <a:rPr lang="sv-SE" dirty="0" smtClean="0"/>
              <a:t>Man måste patentsöka innan man publicerar för att inte skapa nyhetshinder</a:t>
            </a:r>
          </a:p>
          <a:p>
            <a:r>
              <a:rPr lang="sv-SE" dirty="0" smtClean="0"/>
              <a:t>Lärarundantaget gäller om man inte skriver avtal med varje forskare som deltar i projektet</a:t>
            </a:r>
          </a:p>
          <a:p>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38</a:t>
            </a:fld>
            <a:endParaRPr lang="sv-S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Sekretessavtal</a:t>
            </a:r>
            <a:endParaRPr lang="sv-SE" dirty="0"/>
          </a:p>
        </p:txBody>
      </p:sp>
      <p:sp>
        <p:nvSpPr>
          <p:cNvPr id="3" name="Platshållare för innehåll 2"/>
          <p:cNvSpPr>
            <a:spLocks noGrp="1"/>
          </p:cNvSpPr>
          <p:nvPr>
            <p:ph idx="1"/>
          </p:nvPr>
        </p:nvSpPr>
        <p:spPr/>
        <p:txBody>
          <a:bodyPr/>
          <a:lstStyle/>
          <a:p>
            <a:r>
              <a:rPr lang="sv-SE" dirty="0" smtClean="0"/>
              <a:t>Det bör finnas en företagsmall för ett sekretessavtal  (både på svenska och engelska)</a:t>
            </a:r>
          </a:p>
          <a:p>
            <a:r>
              <a:rPr lang="sv-SE" dirty="0" smtClean="0"/>
              <a:t>Detta avtal bör skrivas så det är ömsesidigt</a:t>
            </a:r>
          </a:p>
          <a:p>
            <a:r>
              <a:rPr lang="sv-SE" dirty="0" smtClean="0"/>
              <a:t>Man använder det för att hålla idéer hemliga som respektive part avslöjar under en inledande diskussion om ett projekt</a:t>
            </a:r>
          </a:p>
          <a:p>
            <a:r>
              <a:rPr lang="sv-SE" dirty="0" smtClean="0"/>
              <a:t>Sekretessavtalet måste kompletteras eller ersätta av avtal som reglerar resultat innan man startar ett projekt tillsammans</a:t>
            </a:r>
          </a:p>
          <a:p>
            <a:r>
              <a:rPr lang="sv-SE" dirty="0" smtClean="0"/>
              <a:t>Ofta har större företag egna sekretessavtal</a:t>
            </a:r>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39</a:t>
            </a:fld>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Patentlag (1967:837)</a:t>
            </a:r>
            <a:endParaRPr lang="sv-SE" dirty="0"/>
          </a:p>
        </p:txBody>
      </p:sp>
      <p:sp>
        <p:nvSpPr>
          <p:cNvPr id="3" name="Platshållare för innehåll 2"/>
          <p:cNvSpPr>
            <a:spLocks noGrp="1"/>
          </p:cNvSpPr>
          <p:nvPr>
            <p:ph idx="1"/>
          </p:nvPr>
        </p:nvSpPr>
        <p:spPr/>
        <p:txBody>
          <a:bodyPr/>
          <a:lstStyle/>
          <a:p>
            <a:r>
              <a:rPr lang="sv-SE" dirty="0" smtClean="0"/>
              <a:t>Ett patent ger patenthavaren ensamrätt till uppfinningen</a:t>
            </a:r>
          </a:p>
          <a:p>
            <a:r>
              <a:rPr lang="sv-SE" dirty="0" smtClean="0"/>
              <a:t>Patenthavaren kan ge någon annan rätt att utnyttja uppfinningen (licens)</a:t>
            </a:r>
          </a:p>
          <a:p>
            <a:r>
              <a:rPr lang="sv-SE" dirty="0" smtClean="0"/>
              <a:t>Lagen anger ett antal undantag från ensamrätten.</a:t>
            </a:r>
          </a:p>
          <a:p>
            <a:endParaRPr lang="sv-S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Risker med generiska uppfinningar</a:t>
            </a:r>
            <a:endParaRPr lang="sv-SE" dirty="0"/>
          </a:p>
        </p:txBody>
      </p:sp>
      <p:sp>
        <p:nvSpPr>
          <p:cNvPr id="3" name="Platshållare för innehåll 2"/>
          <p:cNvSpPr>
            <a:spLocks noGrp="1"/>
          </p:cNvSpPr>
          <p:nvPr>
            <p:ph idx="1"/>
          </p:nvPr>
        </p:nvSpPr>
        <p:spPr/>
        <p:txBody>
          <a:bodyPr/>
          <a:lstStyle/>
          <a:p>
            <a:r>
              <a:rPr lang="sv-SE" dirty="0" smtClean="0"/>
              <a:t>Ibland avtalas rätten bort till en uppfinningar i ett uppdrag även om uppfinningen är av </a:t>
            </a:r>
            <a:r>
              <a:rPr lang="sv-SE" b="1" dirty="0" smtClean="0"/>
              <a:t>generisk karaktär</a:t>
            </a:r>
          </a:p>
          <a:p>
            <a:r>
              <a:rPr lang="sv-SE" dirty="0" smtClean="0"/>
              <a:t>En generisk uppfinning kan användas på många områden med olika produkter och hindra vidare arbete om den ägs exklusivt av ett företag</a:t>
            </a:r>
          </a:p>
          <a:p>
            <a:r>
              <a:rPr lang="sv-SE" dirty="0" smtClean="0"/>
              <a:t>En bättre lösning är att lova rätten till produktspecifika uppfinningar men behålla licensmöjligheter till generiska uppfinningar</a:t>
            </a: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40</a:t>
            </a:fld>
            <a:endParaRPr lang="sv-S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Värdet av att företagen får äga uppfinningar</a:t>
            </a:r>
            <a:endParaRPr lang="sv-SE" dirty="0"/>
          </a:p>
        </p:txBody>
      </p:sp>
      <p:sp>
        <p:nvSpPr>
          <p:cNvPr id="3" name="Platshållare för innehåll 2"/>
          <p:cNvSpPr>
            <a:spLocks noGrp="1"/>
          </p:cNvSpPr>
          <p:nvPr>
            <p:ph idx="1"/>
          </p:nvPr>
        </p:nvSpPr>
        <p:spPr/>
        <p:txBody>
          <a:bodyPr/>
          <a:lstStyle/>
          <a:p>
            <a:r>
              <a:rPr lang="sv-SE" dirty="0" smtClean="0"/>
              <a:t>Det är företagen som har bäst möjlighet att exploatera uppfinningar (kontakt med marknaden, produktions och produktutvecklings-resurser, resurser att investera)</a:t>
            </a:r>
          </a:p>
          <a:p>
            <a:r>
              <a:rPr lang="sv-SE" dirty="0" smtClean="0"/>
              <a:t>Att andra parter än företagen är med och skapar uppfinningar som exploateras av företag är god marknadsföring för alla parter i Sverige, mot både företag, svenska staten och internationellt.</a:t>
            </a:r>
          </a:p>
          <a:p>
            <a:endParaRPr lang="sv-SE" dirty="0" smtClean="0"/>
          </a:p>
          <a:p>
            <a:endParaRPr lang="sv-SE" dirty="0" smtClean="0"/>
          </a:p>
          <a:p>
            <a:pPr>
              <a:buNone/>
            </a:pPr>
            <a:endParaRPr lang="sv-SE" dirty="0" smtClean="0"/>
          </a:p>
          <a:p>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41</a:t>
            </a:fld>
            <a:endParaRPr lang="sv-S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Patentstrategi för att lyckas med projektansökningar </a:t>
            </a:r>
            <a:endParaRPr lang="sv-SE" dirty="0"/>
          </a:p>
        </p:txBody>
      </p:sp>
      <p:sp>
        <p:nvSpPr>
          <p:cNvPr id="3" name="Platshållare för innehåll 2"/>
          <p:cNvSpPr>
            <a:spLocks noGrp="1"/>
          </p:cNvSpPr>
          <p:nvPr>
            <p:ph idx="1"/>
          </p:nvPr>
        </p:nvSpPr>
        <p:spPr/>
        <p:txBody>
          <a:bodyPr/>
          <a:lstStyle/>
          <a:p>
            <a:r>
              <a:rPr lang="sv-SE" dirty="0" smtClean="0"/>
              <a:t>Ansök om patent på en ny idé</a:t>
            </a:r>
          </a:p>
          <a:p>
            <a:r>
              <a:rPr lang="sv-SE" dirty="0" smtClean="0"/>
              <a:t>Basera en projektansökan på patentet</a:t>
            </a:r>
          </a:p>
          <a:p>
            <a:r>
              <a:rPr lang="sv-SE" dirty="0" smtClean="0"/>
              <a:t>Lova företag som går med i projektet rätt till licens på patentet</a:t>
            </a:r>
          </a:p>
          <a:p>
            <a:r>
              <a:rPr lang="sv-SE" dirty="0" smtClean="0"/>
              <a:t>Nämn patentansökan, resultat från nyhetsgranskning eller PCT-rapport i ansökan som bevis på att projektet är ”</a:t>
            </a:r>
            <a:r>
              <a:rPr lang="sv-SE" dirty="0" err="1" smtClean="0"/>
              <a:t>beyond</a:t>
            </a:r>
            <a:r>
              <a:rPr lang="sv-SE" dirty="0" smtClean="0"/>
              <a:t> </a:t>
            </a:r>
            <a:r>
              <a:rPr lang="sv-SE" dirty="0" err="1" smtClean="0"/>
              <a:t>state-of-the</a:t>
            </a:r>
            <a:r>
              <a:rPr lang="sv-SE" dirty="0" smtClean="0"/>
              <a:t> art”</a:t>
            </a:r>
          </a:p>
          <a:p>
            <a:r>
              <a:rPr lang="sv-SE" dirty="0" smtClean="0"/>
              <a:t>Ha en tydlig del i projektet som handla om exploatering av nya uppfinningar som görs under projektets gång.</a:t>
            </a:r>
          </a:p>
          <a:p>
            <a:endParaRPr lang="sv-SE" dirty="0" smtClean="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42</a:t>
            </a:fld>
            <a:endParaRPr lang="sv-S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t>Strategi för att sälja stora uppdrag med hjälp av  IPR</a:t>
            </a:r>
            <a:endParaRPr lang="sv-SE" sz="2400" dirty="0"/>
          </a:p>
        </p:txBody>
      </p:sp>
      <p:sp>
        <p:nvSpPr>
          <p:cNvPr id="3" name="Platshållare för innehåll 2"/>
          <p:cNvSpPr>
            <a:spLocks noGrp="1"/>
          </p:cNvSpPr>
          <p:nvPr>
            <p:ph idx="1"/>
          </p:nvPr>
        </p:nvSpPr>
        <p:spPr/>
        <p:txBody>
          <a:bodyPr/>
          <a:lstStyle/>
          <a:p>
            <a:r>
              <a:rPr lang="sv-SE" dirty="0" smtClean="0"/>
              <a:t>Gör en patentansökan på din nya idé</a:t>
            </a:r>
          </a:p>
          <a:p>
            <a:r>
              <a:rPr lang="sv-SE" dirty="0" smtClean="0"/>
              <a:t>Hitta ett företaget som har stora möjligheter att exploatera uppfinningen</a:t>
            </a:r>
          </a:p>
          <a:p>
            <a:r>
              <a:rPr lang="sv-SE" dirty="0" smtClean="0"/>
              <a:t>Skriv ett sekretessavtal där företaget bara behöver lova sekretess på det som finns i ansökan</a:t>
            </a:r>
          </a:p>
          <a:p>
            <a:r>
              <a:rPr lang="sv-SE" dirty="0" smtClean="0"/>
              <a:t>Erbjud företaget att köpa ett uppdragsprojekt där  uppfinningen utveckla där licens eller ägande till patentet ingår</a:t>
            </a: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43</a:t>
            </a:fld>
            <a:endParaRPr lang="sv-S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Varningar och råd</a:t>
            </a:r>
            <a:endParaRPr lang="sv-SE" dirty="0"/>
          </a:p>
        </p:txBody>
      </p:sp>
      <p:sp>
        <p:nvSpPr>
          <p:cNvPr id="3" name="Platshållare för innehåll 2"/>
          <p:cNvSpPr>
            <a:spLocks noGrp="1"/>
          </p:cNvSpPr>
          <p:nvPr>
            <p:ph idx="1"/>
          </p:nvPr>
        </p:nvSpPr>
        <p:spPr/>
        <p:txBody>
          <a:bodyPr/>
          <a:lstStyle/>
          <a:p>
            <a:r>
              <a:rPr lang="sv-SE" dirty="0" smtClean="0"/>
              <a:t>Den här kursen ger </a:t>
            </a:r>
            <a:r>
              <a:rPr lang="sv-SE" b="1" dirty="0" smtClean="0"/>
              <a:t>inte</a:t>
            </a:r>
            <a:r>
              <a:rPr lang="sv-SE" dirty="0" smtClean="0"/>
              <a:t> tillräcklig kunskap för att man skall kunna hantera patent och avtal</a:t>
            </a:r>
          </a:p>
          <a:p>
            <a:r>
              <a:rPr lang="sv-SE" dirty="0" smtClean="0"/>
              <a:t>Förhoppningsvis ger den tillräcklig kunskap för att du skall kunna förstå problemen och kunna diskutera med interna eller externa experter </a:t>
            </a:r>
          </a:p>
          <a:p>
            <a:r>
              <a:rPr lang="sv-SE" dirty="0" smtClean="0"/>
              <a:t>Ta reda på vad det finns för </a:t>
            </a:r>
            <a:r>
              <a:rPr lang="sv-SE" dirty="0" err="1" smtClean="0"/>
              <a:t>policies</a:t>
            </a:r>
            <a:r>
              <a:rPr lang="sv-SE" dirty="0" smtClean="0"/>
              <a:t>, rutiner och stödfunktioner på ditt företag/organisation.</a:t>
            </a:r>
          </a:p>
          <a:p>
            <a:pPr>
              <a:buNone/>
            </a:pP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44</a:t>
            </a:fld>
            <a:endParaRPr lang="sv-S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Gruppuppgifter</a:t>
            </a:r>
            <a:br>
              <a:rPr lang="sv-SE" dirty="0" smtClean="0"/>
            </a:br>
            <a:endParaRPr lang="sv-SE" dirty="0"/>
          </a:p>
        </p:txBody>
      </p:sp>
      <p:sp>
        <p:nvSpPr>
          <p:cNvPr id="3" name="Platshållare för innehåll 2"/>
          <p:cNvSpPr>
            <a:spLocks noGrp="1"/>
          </p:cNvSpPr>
          <p:nvPr>
            <p:ph idx="1"/>
          </p:nvPr>
        </p:nvSpPr>
        <p:spPr/>
        <p:txBody>
          <a:bodyPr/>
          <a:lstStyle/>
          <a:p>
            <a:r>
              <a:rPr lang="sv-SE" dirty="0" smtClean="0"/>
              <a:t>Dela in i grupper</a:t>
            </a:r>
          </a:p>
          <a:p>
            <a:r>
              <a:rPr lang="sv-SE" dirty="0" smtClean="0"/>
              <a:t>Rollspel om projektavtalet för ”</a:t>
            </a:r>
            <a:r>
              <a:rPr lang="sv-SE" dirty="0" err="1" smtClean="0"/>
              <a:t>Glow</a:t>
            </a:r>
            <a:r>
              <a:rPr lang="sv-SE" dirty="0" smtClean="0"/>
              <a:t> in the Dark”</a:t>
            </a:r>
          </a:p>
          <a:p>
            <a:pPr lvl="1"/>
            <a:r>
              <a:rPr lang="sv-SE" dirty="0" smtClean="0"/>
              <a:t>Indelning i grupper</a:t>
            </a:r>
          </a:p>
          <a:p>
            <a:pPr lvl="1"/>
            <a:r>
              <a:rPr lang="sv-SE" dirty="0" smtClean="0"/>
              <a:t>Utdelning av material </a:t>
            </a:r>
          </a:p>
          <a:p>
            <a:pPr lvl="1"/>
            <a:r>
              <a:rPr lang="sv-SE" dirty="0" smtClean="0"/>
              <a:t>Gruppen diskuterar materialet</a:t>
            </a:r>
          </a:p>
          <a:p>
            <a:pPr lvl="1"/>
            <a:r>
              <a:rPr lang="sv-SE" dirty="0" smtClean="0"/>
              <a:t>Gruppen utser förhandlare</a:t>
            </a:r>
          </a:p>
          <a:p>
            <a:r>
              <a:rPr lang="sv-SE" dirty="0" smtClean="0"/>
              <a:t>”Förhandling”</a:t>
            </a:r>
          </a:p>
          <a:p>
            <a:endParaRPr lang="sv-SE" dirty="0" smtClean="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45</a:t>
            </a:fld>
            <a:endParaRPr lang="sv-S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20688"/>
            <a:ext cx="8108333" cy="812211"/>
          </a:xfrm>
        </p:spPr>
        <p:txBody>
          <a:bodyPr/>
          <a:lstStyle/>
          <a:p>
            <a:r>
              <a:rPr lang="sv-SE" dirty="0" smtClean="0"/>
              <a:t>        Krav patenterbar uppfinning		</a:t>
            </a:r>
            <a:endParaRPr lang="sv-SE" dirty="0"/>
          </a:p>
        </p:txBody>
      </p:sp>
      <p:sp>
        <p:nvSpPr>
          <p:cNvPr id="3" name="Platshållare för innehåll 2"/>
          <p:cNvSpPr>
            <a:spLocks noGrp="1"/>
          </p:cNvSpPr>
          <p:nvPr>
            <p:ph idx="1"/>
          </p:nvPr>
        </p:nvSpPr>
        <p:spPr>
          <a:xfrm>
            <a:off x="395536" y="1628800"/>
            <a:ext cx="8101261" cy="3975099"/>
          </a:xfrm>
        </p:spPr>
        <p:txBody>
          <a:bodyPr>
            <a:normAutofit lnSpcReduction="10000"/>
          </a:bodyPr>
          <a:lstStyle/>
          <a:p>
            <a:pPr>
              <a:buNone/>
            </a:pPr>
            <a:r>
              <a:rPr lang="sv-SE" dirty="0" smtClean="0"/>
              <a:t>Om en uppfinning ställs krav att:</a:t>
            </a:r>
          </a:p>
          <a:p>
            <a:pPr>
              <a:buNone/>
            </a:pPr>
            <a:endParaRPr lang="sv-SE" b="1" dirty="0" smtClean="0"/>
          </a:p>
          <a:p>
            <a:r>
              <a:rPr lang="sv-SE" dirty="0" smtClean="0"/>
              <a:t>Uppfinningen skall vara en </a:t>
            </a:r>
            <a:r>
              <a:rPr lang="sv-SE" b="1" dirty="0" smtClean="0"/>
              <a:t>nyhet</a:t>
            </a:r>
            <a:r>
              <a:rPr lang="sv-SE" dirty="0" smtClean="0"/>
              <a:t> (på ansökningsdagen)</a:t>
            </a:r>
          </a:p>
          <a:p>
            <a:pPr lvl="1"/>
            <a:r>
              <a:rPr lang="sv-SE" dirty="0" smtClean="0"/>
              <a:t>Den skall inte ha beskrivit i text eller spridits muntligt </a:t>
            </a:r>
          </a:p>
          <a:p>
            <a:r>
              <a:rPr lang="sv-SE" dirty="0" smtClean="0"/>
              <a:t>Uppfinningen skall ha </a:t>
            </a:r>
            <a:r>
              <a:rPr lang="sv-SE" b="1" dirty="0" smtClean="0"/>
              <a:t>uppfinningshöjd</a:t>
            </a:r>
          </a:p>
          <a:p>
            <a:pPr lvl="1"/>
            <a:r>
              <a:rPr lang="sv-SE" dirty="0" smtClean="0"/>
              <a:t>En fackman på området skall inte direkt kunna lösa problemet</a:t>
            </a:r>
          </a:p>
          <a:p>
            <a:r>
              <a:rPr lang="sv-SE" dirty="0" smtClean="0"/>
              <a:t>Effekten av uppfinningen skall vara </a:t>
            </a:r>
            <a:r>
              <a:rPr lang="sv-SE" b="1" dirty="0" smtClean="0"/>
              <a:t>reproducerbar</a:t>
            </a:r>
          </a:p>
          <a:p>
            <a:pPr lvl="1"/>
            <a:r>
              <a:rPr lang="sv-SE" dirty="0" smtClean="0"/>
              <a:t>Om man följer beskrivningen i patentansökan skall man få den beskrivna effekten</a:t>
            </a:r>
          </a:p>
          <a:p>
            <a:r>
              <a:rPr lang="sv-SE" dirty="0" smtClean="0"/>
              <a:t>Uppfinningen skall lösa ett </a:t>
            </a:r>
            <a:r>
              <a:rPr lang="sv-SE" b="1" dirty="0" smtClean="0"/>
              <a:t>verkligt problem</a:t>
            </a:r>
          </a:p>
          <a:p>
            <a:pPr lvl="1"/>
            <a:r>
              <a:rPr lang="sv-SE" dirty="0" smtClean="0"/>
              <a:t>Rena upptäckter kan inte patenteras </a:t>
            </a:r>
          </a:p>
          <a:p>
            <a:pPr lvl="1"/>
            <a:r>
              <a:rPr lang="sv-SE" dirty="0" smtClean="0"/>
              <a:t>En naturprodukt kan bara patenteras om den isolerats ur sin miljö</a:t>
            </a:r>
          </a:p>
          <a:p>
            <a:pPr>
              <a:buNone/>
            </a:pPr>
            <a:endParaRPr lang="sv-SE" dirty="0"/>
          </a:p>
        </p:txBody>
      </p:sp>
      <p:sp>
        <p:nvSpPr>
          <p:cNvPr id="4" name="Platshållare för bildnummer 3"/>
          <p:cNvSpPr>
            <a:spLocks noGrp="1"/>
          </p:cNvSpPr>
          <p:nvPr>
            <p:ph type="sldNum" sz="quarter" idx="4294967295"/>
          </p:nvPr>
        </p:nvSpPr>
        <p:spPr>
          <a:xfrm>
            <a:off x="4343400" y="6477000"/>
            <a:ext cx="533400" cy="381000"/>
          </a:xfrm>
          <a:prstGeom prst="rect">
            <a:avLst/>
          </a:prstGeom>
        </p:spPr>
        <p:txBody>
          <a:bodyPr/>
          <a:lstStyle/>
          <a:p>
            <a:pPr>
              <a:defRPr/>
            </a:pPr>
            <a:fld id="{CD3232A0-6E40-42AC-87E2-6671DD1CC72D}" type="slidenum">
              <a:rPr lang="sv-SE" smtClean="0"/>
              <a:pPr>
                <a:defRPr/>
              </a:pPr>
              <a:t>5</a:t>
            </a:fld>
            <a:endParaRPr lang="sv-SE">
              <a:solidFill>
                <a:schemeClr val="tx1"/>
              </a:solidFill>
            </a:endParaRPr>
          </a:p>
        </p:txBody>
      </p:sp>
      <p:pic>
        <p:nvPicPr>
          <p:cNvPr id="8" name="Bildobjekt 7" descr="Perpetuum1.png"/>
          <p:cNvPicPr>
            <a:picLocks noChangeAspect="1"/>
          </p:cNvPicPr>
          <p:nvPr/>
        </p:nvPicPr>
        <p:blipFill>
          <a:blip r:embed="rId3" cstate="print"/>
          <a:stretch>
            <a:fillRect/>
          </a:stretch>
        </p:blipFill>
        <p:spPr>
          <a:xfrm>
            <a:off x="6806006" y="-171400"/>
            <a:ext cx="2337994" cy="23223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smtClean="0"/>
              <a:t>        Vad innebär patentskydd?			</a:t>
            </a:r>
            <a:endParaRPr lang="sv-SE" sz="2400" dirty="0"/>
          </a:p>
        </p:txBody>
      </p:sp>
      <p:sp>
        <p:nvSpPr>
          <p:cNvPr id="3" name="Platshållare för innehåll 2"/>
          <p:cNvSpPr>
            <a:spLocks noGrp="1"/>
          </p:cNvSpPr>
          <p:nvPr>
            <p:ph idx="1"/>
          </p:nvPr>
        </p:nvSpPr>
        <p:spPr>
          <a:xfrm>
            <a:off x="467544" y="1412776"/>
            <a:ext cx="5184576" cy="3744416"/>
          </a:xfrm>
        </p:spPr>
        <p:txBody>
          <a:bodyPr/>
          <a:lstStyle/>
          <a:p>
            <a:pPr>
              <a:buNone/>
            </a:pPr>
            <a:r>
              <a:rPr lang="sv-SE" sz="1800" b="1" dirty="0" smtClean="0"/>
              <a:t>Ensamrätt</a:t>
            </a:r>
            <a:r>
              <a:rPr lang="sv-SE" sz="1800" dirty="0" smtClean="0"/>
              <a:t> att yrkesmässigt utnyttja uppfinningen;</a:t>
            </a:r>
          </a:p>
          <a:p>
            <a:pPr>
              <a:buFont typeface="Arial" pitchFamily="34" charset="0"/>
              <a:buChar char="•"/>
            </a:pPr>
            <a:r>
              <a:rPr lang="sv-SE" sz="1800" dirty="0" smtClean="0"/>
              <a:t>skyddets omfattning bestämmes av patentkraven</a:t>
            </a:r>
          </a:p>
          <a:p>
            <a:pPr>
              <a:buFont typeface="Arial" pitchFamily="34" charset="0"/>
              <a:buChar char="•"/>
            </a:pPr>
            <a:r>
              <a:rPr lang="sv-SE" sz="1800" dirty="0" smtClean="0"/>
              <a:t>tidsbegränsning, max </a:t>
            </a:r>
            <a:r>
              <a:rPr lang="sv-SE" sz="1800" b="1" dirty="0" smtClean="0"/>
              <a:t>20 år </a:t>
            </a:r>
            <a:r>
              <a:rPr lang="sv-SE" sz="1800" dirty="0" smtClean="0"/>
              <a:t>från ansökan </a:t>
            </a:r>
          </a:p>
          <a:p>
            <a:pPr>
              <a:buFont typeface="Arial" pitchFamily="34" charset="0"/>
              <a:buChar char="•"/>
            </a:pPr>
            <a:r>
              <a:rPr lang="sv-SE" sz="1800" dirty="0" smtClean="0"/>
              <a:t>Gäller för det </a:t>
            </a:r>
            <a:r>
              <a:rPr lang="sv-SE" sz="1800" b="1" dirty="0" smtClean="0"/>
              <a:t>landet</a:t>
            </a:r>
            <a:r>
              <a:rPr lang="sv-SE" sz="1800" dirty="0" smtClean="0"/>
              <a:t> där patentet beviljats</a:t>
            </a:r>
          </a:p>
          <a:p>
            <a:pPr>
              <a:buFont typeface="Arial" pitchFamily="34" charset="0"/>
              <a:buChar char="•"/>
            </a:pPr>
            <a:r>
              <a:rPr lang="sv-SE" sz="1800" dirty="0" smtClean="0"/>
              <a:t>rätt att </a:t>
            </a:r>
            <a:r>
              <a:rPr lang="sv-SE" sz="1800" b="1" dirty="0" smtClean="0"/>
              <a:t>hindra andra från att utnyttja uppfinningen</a:t>
            </a:r>
            <a:r>
              <a:rPr lang="sv-SE" sz="1800" dirty="0" smtClean="0"/>
              <a:t>, ex tillverkning, användning, import</a:t>
            </a:r>
          </a:p>
          <a:p>
            <a:pPr>
              <a:buFont typeface="Arial" pitchFamily="34" charset="0"/>
              <a:buChar char="•"/>
            </a:pPr>
            <a:r>
              <a:rPr lang="sv-SE" sz="1800" b="1" dirty="0" smtClean="0"/>
              <a:t>ej ovillkorlig rätt </a:t>
            </a:r>
            <a:r>
              <a:rPr lang="sv-SE" sz="1800" dirty="0" smtClean="0"/>
              <a:t>till utnyttjande, ex beroendepatent</a:t>
            </a:r>
          </a:p>
        </p:txBody>
      </p:sp>
      <p:sp>
        <p:nvSpPr>
          <p:cNvPr id="4" name="Platshållare för bildnummer 3"/>
          <p:cNvSpPr>
            <a:spLocks noGrp="1"/>
          </p:cNvSpPr>
          <p:nvPr>
            <p:ph type="sldNum" sz="quarter" idx="4294967295"/>
          </p:nvPr>
        </p:nvSpPr>
        <p:spPr>
          <a:xfrm>
            <a:off x="4343400" y="6477000"/>
            <a:ext cx="533400" cy="381000"/>
          </a:xfrm>
          <a:prstGeom prst="rect">
            <a:avLst/>
          </a:prstGeom>
        </p:spPr>
        <p:txBody>
          <a:bodyPr/>
          <a:lstStyle/>
          <a:p>
            <a:pPr>
              <a:defRPr/>
            </a:pPr>
            <a:fld id="{CD3232A0-6E40-42AC-87E2-6671DD1CC72D}" type="slidenum">
              <a:rPr lang="sv-SE" smtClean="0"/>
              <a:pPr>
                <a:defRPr/>
              </a:pPr>
              <a:t>6</a:t>
            </a:fld>
            <a:endParaRPr lang="sv-SE">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900814" y="0"/>
            <a:ext cx="3243186"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smtClean="0"/>
              <a:t>Får man forska även om det finns patentskydd?</a:t>
            </a:r>
            <a:r>
              <a:rPr lang="sv-SE" sz="2400" dirty="0" smtClean="0"/>
              <a:t/>
            </a:r>
            <a:br>
              <a:rPr lang="sv-SE" sz="2400" dirty="0" smtClean="0"/>
            </a:br>
            <a:r>
              <a:rPr lang="sv-SE" sz="2400" dirty="0" smtClean="0"/>
              <a:t>Experimentundantaget (Patentlagen)</a:t>
            </a:r>
            <a:endParaRPr lang="sv-SE" sz="2400" dirty="0"/>
          </a:p>
        </p:txBody>
      </p:sp>
      <p:sp>
        <p:nvSpPr>
          <p:cNvPr id="3" name="Platshållare för innehåll 2"/>
          <p:cNvSpPr>
            <a:spLocks noGrp="1"/>
          </p:cNvSpPr>
          <p:nvPr>
            <p:ph idx="1"/>
          </p:nvPr>
        </p:nvSpPr>
        <p:spPr/>
        <p:txBody>
          <a:bodyPr/>
          <a:lstStyle/>
          <a:p>
            <a:r>
              <a:rPr lang="sv-SE" sz="1800" dirty="0" smtClean="0"/>
              <a:t>”Från ensamrätten undantas […] utnyttjanden av en uppfinning för experiment som avser själva uppfinningen” (Patentlagen 3 § 3 st. 3 p.)</a:t>
            </a:r>
          </a:p>
          <a:p>
            <a:pPr>
              <a:defRPr/>
            </a:pPr>
            <a:endParaRPr lang="sv-SE" sz="1800" dirty="0" smtClean="0"/>
          </a:p>
          <a:p>
            <a:pPr>
              <a:defRPr/>
            </a:pPr>
            <a:r>
              <a:rPr lang="sv-SE" sz="1800" dirty="0" smtClean="0"/>
              <a:t>Experiment </a:t>
            </a:r>
            <a:r>
              <a:rPr lang="sv-SE" sz="1800" b="1" dirty="0" smtClean="0"/>
              <a:t>på </a:t>
            </a:r>
            <a:r>
              <a:rPr lang="sv-SE" sz="1800" dirty="0" smtClean="0"/>
              <a:t>en process eller produkt är tillåtet</a:t>
            </a:r>
          </a:p>
          <a:p>
            <a:pPr>
              <a:defRPr/>
            </a:pPr>
            <a:r>
              <a:rPr lang="sv-SE" sz="1800" dirty="0" smtClean="0"/>
              <a:t>Experiment </a:t>
            </a:r>
            <a:r>
              <a:rPr lang="sv-SE" sz="1800" b="1" dirty="0" smtClean="0"/>
              <a:t>med</a:t>
            </a:r>
            <a:r>
              <a:rPr lang="sv-SE" sz="1800" dirty="0" smtClean="0"/>
              <a:t> en patenterad  process eller produkt är patentintrång</a:t>
            </a:r>
          </a:p>
          <a:p>
            <a:endParaRPr lang="sv-S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Problem för oss som institut</a:t>
            </a:r>
            <a:endParaRPr lang="sv-SE" dirty="0"/>
          </a:p>
        </p:txBody>
      </p:sp>
      <p:sp>
        <p:nvSpPr>
          <p:cNvPr id="3" name="Platshållare för innehåll 2"/>
          <p:cNvSpPr>
            <a:spLocks noGrp="1"/>
          </p:cNvSpPr>
          <p:nvPr>
            <p:ph idx="1"/>
          </p:nvPr>
        </p:nvSpPr>
        <p:spPr>
          <a:xfrm>
            <a:off x="467544" y="1268760"/>
            <a:ext cx="8101261" cy="3975099"/>
          </a:xfrm>
        </p:spPr>
        <p:txBody>
          <a:bodyPr/>
          <a:lstStyle/>
          <a:p>
            <a:r>
              <a:rPr lang="sv-SE" dirty="0" smtClean="0"/>
              <a:t>Forskning och experiment faller in under experimentundantaget.</a:t>
            </a:r>
          </a:p>
          <a:p>
            <a:r>
              <a:rPr lang="sv-SE" dirty="0" smtClean="0"/>
              <a:t>MEN, överlämnande till tredje man av forskningsresultat, som objektivt sett gör intrång i patentet, innebär ett utnyttjande i form av medelbart patentintrång,</a:t>
            </a:r>
            <a:r>
              <a:rPr lang="sv-SE" b="1" dirty="0" smtClean="0"/>
              <a:t> trots att själva forskningen var utförd under experimentundantaget.</a:t>
            </a:r>
          </a:p>
          <a:p>
            <a:r>
              <a:rPr lang="sv-SE" dirty="0" smtClean="0"/>
              <a:t>Rätten att forska på och utveckla en patentskyddad uppfinning med stöd av experimentundantaget innebär </a:t>
            </a:r>
            <a:r>
              <a:rPr lang="sv-SE" b="1" dirty="0" smtClean="0">
                <a:solidFill>
                  <a:srgbClr val="C00000"/>
                </a:solidFill>
              </a:rPr>
              <a:t>inte </a:t>
            </a:r>
            <a:r>
              <a:rPr lang="sv-SE" dirty="0" smtClean="0"/>
              <a:t>att resultaten kan användas kommersiellt genom att dessa överlämnas/säljs, t ex till en uppdragsgivare. </a:t>
            </a:r>
          </a:p>
          <a:p>
            <a:r>
              <a:rPr lang="sv-SE" dirty="0" smtClean="0"/>
              <a:t>Skilj på experiment/forskning och utnyttjande av uppfinningens kommersiella värde.</a:t>
            </a:r>
          </a:p>
          <a:p>
            <a:r>
              <a:rPr lang="sv-SE" dirty="0" smtClean="0"/>
              <a:t>Prövat i målet </a:t>
            </a:r>
            <a:r>
              <a:rPr lang="sv-SE" i="1" dirty="0" err="1" smtClean="0"/>
              <a:t>Kvassheim</a:t>
            </a:r>
            <a:r>
              <a:rPr lang="sv-SE" i="1" dirty="0" smtClean="0"/>
              <a:t> mot SINTEF</a:t>
            </a:r>
            <a:r>
              <a:rPr lang="sv-SE" dirty="0" smtClean="0"/>
              <a:t>, Norges </a:t>
            </a:r>
            <a:r>
              <a:rPr lang="sv-SE" dirty="0" err="1" smtClean="0"/>
              <a:t>Høyesterett</a:t>
            </a:r>
            <a:endParaRPr lang="sv-SE" sz="1800" dirty="0" smtClean="0"/>
          </a:p>
          <a:p>
            <a:endParaRPr lang="sv-S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517730" y="375597"/>
            <a:ext cx="8108333" cy="461115"/>
          </a:xfrm>
        </p:spPr>
        <p:txBody>
          <a:bodyPr/>
          <a:lstStyle/>
          <a:p>
            <a:r>
              <a:rPr lang="sv-SE" dirty="0" smtClean="0"/>
              <a:t>Exempel på patentprocess</a:t>
            </a:r>
            <a:endParaRPr lang="sv-SE" dirty="0"/>
          </a:p>
        </p:txBody>
      </p:sp>
      <p:sp>
        <p:nvSpPr>
          <p:cNvPr id="4" name="Platshållare för bildnummer 3"/>
          <p:cNvSpPr>
            <a:spLocks noGrp="1"/>
          </p:cNvSpPr>
          <p:nvPr>
            <p:ph type="sldNum" sz="quarter" idx="4294967295"/>
          </p:nvPr>
        </p:nvSpPr>
        <p:spPr>
          <a:xfrm>
            <a:off x="539552" y="6613172"/>
            <a:ext cx="216000" cy="127116"/>
          </a:xfrm>
          <a:prstGeom prst="rect">
            <a:avLst/>
          </a:prstGeom>
        </p:spPr>
        <p:txBody>
          <a:bodyPr/>
          <a:lstStyle/>
          <a:p>
            <a:fld id="{9F522C35-6AF0-4023-93FE-C73397D367E1}" type="slidenum">
              <a:rPr lang="sv-SE" smtClean="0"/>
              <a:pPr/>
              <a:t>9</a:t>
            </a:fld>
            <a:endParaRPr lang="sv-SE" dirty="0"/>
          </a:p>
        </p:txBody>
      </p:sp>
      <p:cxnSp>
        <p:nvCxnSpPr>
          <p:cNvPr id="7" name="Rak pil 6"/>
          <p:cNvCxnSpPr/>
          <p:nvPr/>
        </p:nvCxnSpPr>
        <p:spPr>
          <a:xfrm>
            <a:off x="1763688" y="5157192"/>
            <a:ext cx="61206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1763688" y="4941168"/>
            <a:ext cx="0" cy="2160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2771800" y="4941168"/>
            <a:ext cx="0" cy="2160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3779912" y="4941168"/>
            <a:ext cx="0" cy="2160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788024" y="4941168"/>
            <a:ext cx="0" cy="21602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2627784" y="5229200"/>
            <a:ext cx="360040" cy="369332"/>
          </a:xfrm>
          <a:prstGeom prst="rect">
            <a:avLst/>
          </a:prstGeom>
          <a:noFill/>
        </p:spPr>
        <p:txBody>
          <a:bodyPr wrap="square" rtlCol="0">
            <a:spAutoFit/>
          </a:bodyPr>
          <a:lstStyle/>
          <a:p>
            <a:r>
              <a:rPr lang="sv-SE" dirty="0" smtClean="0">
                <a:solidFill>
                  <a:schemeClr val="accent1"/>
                </a:solidFill>
              </a:rPr>
              <a:t>6</a:t>
            </a:r>
            <a:endParaRPr lang="sv-SE" dirty="0">
              <a:solidFill>
                <a:schemeClr val="accent1"/>
              </a:solidFill>
            </a:endParaRPr>
          </a:p>
        </p:txBody>
      </p:sp>
      <p:sp>
        <p:nvSpPr>
          <p:cNvPr id="18" name="textruta 17"/>
          <p:cNvSpPr txBox="1"/>
          <p:nvPr/>
        </p:nvSpPr>
        <p:spPr>
          <a:xfrm>
            <a:off x="3635896" y="5229200"/>
            <a:ext cx="504056" cy="369332"/>
          </a:xfrm>
          <a:prstGeom prst="rect">
            <a:avLst/>
          </a:prstGeom>
          <a:noFill/>
        </p:spPr>
        <p:txBody>
          <a:bodyPr wrap="square" rtlCol="0">
            <a:spAutoFit/>
          </a:bodyPr>
          <a:lstStyle/>
          <a:p>
            <a:r>
              <a:rPr lang="sv-SE" dirty="0" smtClean="0">
                <a:solidFill>
                  <a:schemeClr val="accent1"/>
                </a:solidFill>
              </a:rPr>
              <a:t>12</a:t>
            </a:r>
            <a:endParaRPr lang="sv-SE" dirty="0">
              <a:solidFill>
                <a:schemeClr val="accent1"/>
              </a:solidFill>
            </a:endParaRPr>
          </a:p>
        </p:txBody>
      </p:sp>
      <p:sp>
        <p:nvSpPr>
          <p:cNvPr id="19" name="textruta 18"/>
          <p:cNvSpPr txBox="1"/>
          <p:nvPr/>
        </p:nvSpPr>
        <p:spPr>
          <a:xfrm>
            <a:off x="4572000" y="5229200"/>
            <a:ext cx="504056" cy="369332"/>
          </a:xfrm>
          <a:prstGeom prst="rect">
            <a:avLst/>
          </a:prstGeom>
          <a:noFill/>
        </p:spPr>
        <p:txBody>
          <a:bodyPr wrap="square" rtlCol="0">
            <a:spAutoFit/>
          </a:bodyPr>
          <a:lstStyle/>
          <a:p>
            <a:r>
              <a:rPr lang="sv-SE" dirty="0" smtClean="0">
                <a:solidFill>
                  <a:schemeClr val="accent1"/>
                </a:solidFill>
              </a:rPr>
              <a:t>18</a:t>
            </a:r>
            <a:endParaRPr lang="sv-SE" dirty="0">
              <a:solidFill>
                <a:schemeClr val="accent1"/>
              </a:solidFill>
            </a:endParaRPr>
          </a:p>
        </p:txBody>
      </p:sp>
      <p:sp>
        <p:nvSpPr>
          <p:cNvPr id="22" name="textruta 21"/>
          <p:cNvSpPr txBox="1"/>
          <p:nvPr/>
        </p:nvSpPr>
        <p:spPr>
          <a:xfrm>
            <a:off x="7092280" y="5301208"/>
            <a:ext cx="1152128" cy="369332"/>
          </a:xfrm>
          <a:prstGeom prst="rect">
            <a:avLst/>
          </a:prstGeom>
          <a:noFill/>
        </p:spPr>
        <p:txBody>
          <a:bodyPr wrap="square" rtlCol="0">
            <a:spAutoFit/>
          </a:bodyPr>
          <a:lstStyle/>
          <a:p>
            <a:r>
              <a:rPr lang="sv-SE" dirty="0" smtClean="0">
                <a:solidFill>
                  <a:schemeClr val="accent1"/>
                </a:solidFill>
              </a:rPr>
              <a:t>Månader</a:t>
            </a:r>
            <a:endParaRPr lang="sv-SE" dirty="0">
              <a:solidFill>
                <a:schemeClr val="accent1"/>
              </a:solidFill>
            </a:endParaRPr>
          </a:p>
        </p:txBody>
      </p:sp>
      <p:sp>
        <p:nvSpPr>
          <p:cNvPr id="26" name="Alternativ process 25"/>
          <p:cNvSpPr/>
          <p:nvPr/>
        </p:nvSpPr>
        <p:spPr>
          <a:xfrm>
            <a:off x="251520" y="4581128"/>
            <a:ext cx="864096" cy="648072"/>
          </a:xfrm>
          <a:prstGeom prst="flowChartAlternate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Projekt Resultat</a:t>
            </a:r>
          </a:p>
        </p:txBody>
      </p:sp>
      <p:sp>
        <p:nvSpPr>
          <p:cNvPr id="27" name="Dokument 26"/>
          <p:cNvSpPr/>
          <p:nvPr/>
        </p:nvSpPr>
        <p:spPr>
          <a:xfrm>
            <a:off x="1475656" y="4005064"/>
            <a:ext cx="792088" cy="792088"/>
          </a:xfrm>
          <a:prstGeom prst="flowChartDocumen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SE</a:t>
            </a:r>
          </a:p>
          <a:p>
            <a:pPr algn="ctr"/>
            <a:r>
              <a:rPr lang="sv-SE" sz="1200" dirty="0" err="1" smtClean="0"/>
              <a:t>Patent-ansökan</a:t>
            </a:r>
            <a:endParaRPr lang="sv-SE" sz="1200" dirty="0" smtClean="0"/>
          </a:p>
        </p:txBody>
      </p:sp>
      <p:sp>
        <p:nvSpPr>
          <p:cNvPr id="28" name="Dokument 27"/>
          <p:cNvSpPr/>
          <p:nvPr/>
        </p:nvSpPr>
        <p:spPr>
          <a:xfrm>
            <a:off x="3347864" y="3140968"/>
            <a:ext cx="792088" cy="792088"/>
          </a:xfrm>
          <a:prstGeom prst="flowChartDocumen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PTC</a:t>
            </a:r>
          </a:p>
        </p:txBody>
      </p:sp>
      <p:cxnSp>
        <p:nvCxnSpPr>
          <p:cNvPr id="29" name="Rak 28"/>
          <p:cNvCxnSpPr/>
          <p:nvPr/>
        </p:nvCxnSpPr>
        <p:spPr>
          <a:xfrm>
            <a:off x="5652120" y="4941168"/>
            <a:ext cx="0" cy="2160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Rak 29"/>
          <p:cNvCxnSpPr/>
          <p:nvPr/>
        </p:nvCxnSpPr>
        <p:spPr>
          <a:xfrm>
            <a:off x="6516216" y="4941168"/>
            <a:ext cx="0" cy="21602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1" name="Dokument 30"/>
          <p:cNvSpPr/>
          <p:nvPr/>
        </p:nvSpPr>
        <p:spPr>
          <a:xfrm>
            <a:off x="4427984" y="3140968"/>
            <a:ext cx="792088" cy="792088"/>
          </a:xfrm>
          <a:prstGeom prst="flowChartDocumen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err="1" smtClean="0"/>
              <a:t>Publ</a:t>
            </a:r>
            <a:r>
              <a:rPr lang="sv-SE" sz="1200" dirty="0" smtClean="0"/>
              <a:t>.  som</a:t>
            </a:r>
          </a:p>
          <a:p>
            <a:pPr algn="ctr"/>
            <a:r>
              <a:rPr lang="sv-SE" sz="1200" dirty="0" smtClean="0"/>
              <a:t>WO</a:t>
            </a:r>
          </a:p>
        </p:txBody>
      </p:sp>
      <p:cxnSp>
        <p:nvCxnSpPr>
          <p:cNvPr id="32" name="Rak 31"/>
          <p:cNvCxnSpPr/>
          <p:nvPr/>
        </p:nvCxnSpPr>
        <p:spPr>
          <a:xfrm>
            <a:off x="7452320" y="4941168"/>
            <a:ext cx="0" cy="21602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5436096" y="5229200"/>
            <a:ext cx="504056" cy="369332"/>
          </a:xfrm>
          <a:prstGeom prst="rect">
            <a:avLst/>
          </a:prstGeom>
          <a:noFill/>
        </p:spPr>
        <p:txBody>
          <a:bodyPr wrap="square" rtlCol="0">
            <a:spAutoFit/>
          </a:bodyPr>
          <a:lstStyle/>
          <a:p>
            <a:r>
              <a:rPr lang="sv-SE" dirty="0" smtClean="0">
                <a:solidFill>
                  <a:schemeClr val="accent1"/>
                </a:solidFill>
              </a:rPr>
              <a:t>24</a:t>
            </a:r>
            <a:endParaRPr lang="sv-SE" dirty="0">
              <a:solidFill>
                <a:schemeClr val="accent1"/>
              </a:solidFill>
            </a:endParaRPr>
          </a:p>
        </p:txBody>
      </p:sp>
      <p:cxnSp>
        <p:nvCxnSpPr>
          <p:cNvPr id="37" name="Rak pil 36"/>
          <p:cNvCxnSpPr>
            <a:stCxn id="27" idx="3"/>
          </p:cNvCxnSpPr>
          <p:nvPr/>
        </p:nvCxnSpPr>
        <p:spPr>
          <a:xfrm flipV="1">
            <a:off x="2267744" y="4365104"/>
            <a:ext cx="338437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flipV="1">
            <a:off x="3715333" y="3952698"/>
            <a:ext cx="0" cy="412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Rak pil 48"/>
          <p:cNvCxnSpPr/>
          <p:nvPr/>
        </p:nvCxnSpPr>
        <p:spPr>
          <a:xfrm flipV="1">
            <a:off x="4716016" y="393305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Rak pil 50"/>
          <p:cNvCxnSpPr>
            <a:stCxn id="28" idx="3"/>
            <a:endCxn id="31" idx="1"/>
          </p:cNvCxnSpPr>
          <p:nvPr/>
        </p:nvCxnSpPr>
        <p:spPr>
          <a:xfrm>
            <a:off x="4139952" y="353701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Begränsare 51"/>
          <p:cNvSpPr/>
          <p:nvPr/>
        </p:nvSpPr>
        <p:spPr>
          <a:xfrm>
            <a:off x="5652120" y="4149080"/>
            <a:ext cx="1008112" cy="432048"/>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SE Patent</a:t>
            </a:r>
          </a:p>
        </p:txBody>
      </p:sp>
      <p:cxnSp>
        <p:nvCxnSpPr>
          <p:cNvPr id="56" name="Rak 55"/>
          <p:cNvCxnSpPr/>
          <p:nvPr/>
        </p:nvCxnSpPr>
        <p:spPr>
          <a:xfrm flipV="1">
            <a:off x="5580112" y="1412776"/>
            <a:ext cx="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pil 57"/>
          <p:cNvCxnSpPr/>
          <p:nvPr/>
        </p:nvCxnSpPr>
        <p:spPr>
          <a:xfrm>
            <a:off x="5580112" y="1412776"/>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Rak pil 59"/>
          <p:cNvCxnSpPr/>
          <p:nvPr/>
        </p:nvCxnSpPr>
        <p:spPr>
          <a:xfrm>
            <a:off x="5580112" y="1772816"/>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Rak pil 61"/>
          <p:cNvCxnSpPr/>
          <p:nvPr/>
        </p:nvCxnSpPr>
        <p:spPr>
          <a:xfrm>
            <a:off x="5580112" y="2132856"/>
            <a:ext cx="1728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Rak pil 63"/>
          <p:cNvCxnSpPr/>
          <p:nvPr/>
        </p:nvCxnSpPr>
        <p:spPr>
          <a:xfrm>
            <a:off x="5580112" y="2420888"/>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Rak pil 65"/>
          <p:cNvCxnSpPr/>
          <p:nvPr/>
        </p:nvCxnSpPr>
        <p:spPr>
          <a:xfrm>
            <a:off x="5580112" y="2780928"/>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Dokument 69"/>
          <p:cNvSpPr/>
          <p:nvPr/>
        </p:nvSpPr>
        <p:spPr>
          <a:xfrm>
            <a:off x="5796136" y="1196752"/>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EP</a:t>
            </a:r>
          </a:p>
        </p:txBody>
      </p:sp>
      <p:sp>
        <p:nvSpPr>
          <p:cNvPr id="71" name="Dokument 70"/>
          <p:cNvSpPr/>
          <p:nvPr/>
        </p:nvSpPr>
        <p:spPr>
          <a:xfrm>
            <a:off x="5796136" y="1628800"/>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US</a:t>
            </a:r>
          </a:p>
        </p:txBody>
      </p:sp>
      <p:sp>
        <p:nvSpPr>
          <p:cNvPr id="72" name="Dokument 71"/>
          <p:cNvSpPr/>
          <p:nvPr/>
        </p:nvSpPr>
        <p:spPr>
          <a:xfrm>
            <a:off x="5796136" y="1988840"/>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t>CN</a:t>
            </a:r>
          </a:p>
        </p:txBody>
      </p:sp>
      <p:sp>
        <p:nvSpPr>
          <p:cNvPr id="73" name="Dokument 72"/>
          <p:cNvSpPr/>
          <p:nvPr/>
        </p:nvSpPr>
        <p:spPr>
          <a:xfrm>
            <a:off x="5796136" y="2348880"/>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JP</a:t>
            </a:r>
          </a:p>
        </p:txBody>
      </p:sp>
      <p:sp>
        <p:nvSpPr>
          <p:cNvPr id="74" name="Dokument 73"/>
          <p:cNvSpPr/>
          <p:nvPr/>
        </p:nvSpPr>
        <p:spPr>
          <a:xfrm>
            <a:off x="5796136" y="2708920"/>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IN</a:t>
            </a:r>
          </a:p>
        </p:txBody>
      </p:sp>
      <p:sp>
        <p:nvSpPr>
          <p:cNvPr id="80" name="Begränsare 79"/>
          <p:cNvSpPr/>
          <p:nvPr/>
        </p:nvSpPr>
        <p:spPr>
          <a:xfrm>
            <a:off x="7236296" y="1268760"/>
            <a:ext cx="504056" cy="288032"/>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EP</a:t>
            </a:r>
          </a:p>
        </p:txBody>
      </p:sp>
      <p:cxnSp>
        <p:nvCxnSpPr>
          <p:cNvPr id="86" name="Rak 85"/>
          <p:cNvCxnSpPr/>
          <p:nvPr/>
        </p:nvCxnSpPr>
        <p:spPr>
          <a:xfrm flipV="1">
            <a:off x="7452320" y="47667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Rak pil 87"/>
          <p:cNvCxnSpPr/>
          <p:nvPr/>
        </p:nvCxnSpPr>
        <p:spPr>
          <a:xfrm>
            <a:off x="7452320" y="47667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Rak pil 89"/>
          <p:cNvCxnSpPr/>
          <p:nvPr/>
        </p:nvCxnSpPr>
        <p:spPr>
          <a:xfrm>
            <a:off x="7452320" y="76470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Rak pil 91"/>
          <p:cNvCxnSpPr/>
          <p:nvPr/>
        </p:nvCxnSpPr>
        <p:spPr>
          <a:xfrm>
            <a:off x="7452320" y="105273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Dokument 92"/>
          <p:cNvSpPr/>
          <p:nvPr/>
        </p:nvSpPr>
        <p:spPr>
          <a:xfrm>
            <a:off x="7592424" y="284016"/>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BR</a:t>
            </a:r>
          </a:p>
        </p:txBody>
      </p:sp>
      <p:sp>
        <p:nvSpPr>
          <p:cNvPr id="94" name="Dokument 93"/>
          <p:cNvSpPr/>
          <p:nvPr/>
        </p:nvSpPr>
        <p:spPr>
          <a:xfrm>
            <a:off x="7600248" y="610960"/>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DE</a:t>
            </a:r>
          </a:p>
        </p:txBody>
      </p:sp>
      <p:sp>
        <p:nvSpPr>
          <p:cNvPr id="95" name="Dokument 94"/>
          <p:cNvSpPr/>
          <p:nvPr/>
        </p:nvSpPr>
        <p:spPr>
          <a:xfrm>
            <a:off x="7582696" y="951544"/>
            <a:ext cx="360040" cy="288032"/>
          </a:xfrm>
          <a:prstGeom prst="flowChartDocumen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FR</a:t>
            </a:r>
          </a:p>
        </p:txBody>
      </p:sp>
      <p:sp>
        <p:nvSpPr>
          <p:cNvPr id="96" name="Begränsare 95"/>
          <p:cNvSpPr/>
          <p:nvPr/>
        </p:nvSpPr>
        <p:spPr>
          <a:xfrm>
            <a:off x="8244408" y="332656"/>
            <a:ext cx="576064" cy="216024"/>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BR</a:t>
            </a:r>
          </a:p>
        </p:txBody>
      </p:sp>
      <p:sp>
        <p:nvSpPr>
          <p:cNvPr id="97" name="Begränsare 96"/>
          <p:cNvSpPr/>
          <p:nvPr/>
        </p:nvSpPr>
        <p:spPr>
          <a:xfrm>
            <a:off x="8244408" y="630416"/>
            <a:ext cx="576064" cy="216024"/>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DE</a:t>
            </a:r>
          </a:p>
        </p:txBody>
      </p:sp>
      <p:sp>
        <p:nvSpPr>
          <p:cNvPr id="98" name="Begränsare 97"/>
          <p:cNvSpPr/>
          <p:nvPr/>
        </p:nvSpPr>
        <p:spPr>
          <a:xfrm>
            <a:off x="8258048" y="928176"/>
            <a:ext cx="576064" cy="216024"/>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smtClean="0"/>
              <a:t>FR</a:t>
            </a:r>
          </a:p>
        </p:txBody>
      </p:sp>
      <p:sp>
        <p:nvSpPr>
          <p:cNvPr id="99" name="Begränsare 98"/>
          <p:cNvSpPr/>
          <p:nvPr/>
        </p:nvSpPr>
        <p:spPr>
          <a:xfrm>
            <a:off x="7308304" y="1628800"/>
            <a:ext cx="504056" cy="288032"/>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US</a:t>
            </a:r>
          </a:p>
        </p:txBody>
      </p:sp>
      <p:sp>
        <p:nvSpPr>
          <p:cNvPr id="100" name="Begränsare 99"/>
          <p:cNvSpPr/>
          <p:nvPr/>
        </p:nvSpPr>
        <p:spPr>
          <a:xfrm>
            <a:off x="7524328" y="1916832"/>
            <a:ext cx="504056" cy="288032"/>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CN</a:t>
            </a:r>
          </a:p>
        </p:txBody>
      </p:sp>
      <p:sp>
        <p:nvSpPr>
          <p:cNvPr id="101" name="Begränsare 100"/>
          <p:cNvSpPr/>
          <p:nvPr/>
        </p:nvSpPr>
        <p:spPr>
          <a:xfrm>
            <a:off x="7452320" y="2276872"/>
            <a:ext cx="504056" cy="288032"/>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JP</a:t>
            </a:r>
          </a:p>
        </p:txBody>
      </p:sp>
      <p:sp>
        <p:nvSpPr>
          <p:cNvPr id="102" name="Begränsare 101"/>
          <p:cNvSpPr/>
          <p:nvPr/>
        </p:nvSpPr>
        <p:spPr>
          <a:xfrm>
            <a:off x="7380312" y="2708920"/>
            <a:ext cx="504056" cy="288032"/>
          </a:xfrm>
          <a:prstGeom prst="flowChartTermina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t>IN</a:t>
            </a:r>
          </a:p>
        </p:txBody>
      </p:sp>
      <p:cxnSp>
        <p:nvCxnSpPr>
          <p:cNvPr id="114" name="Rak 113"/>
          <p:cNvCxnSpPr>
            <a:stCxn id="31" idx="3"/>
          </p:cNvCxnSpPr>
          <p:nvPr/>
        </p:nvCxnSpPr>
        <p:spPr>
          <a:xfrm flipV="1">
            <a:off x="5220072" y="3501008"/>
            <a:ext cx="360040" cy="36004"/>
          </a:xfrm>
          <a:prstGeom prst="line">
            <a:avLst/>
          </a:prstGeom>
        </p:spPr>
        <p:style>
          <a:lnRef idx="1">
            <a:schemeClr val="accent1"/>
          </a:lnRef>
          <a:fillRef idx="0">
            <a:schemeClr val="accent1"/>
          </a:fillRef>
          <a:effectRef idx="0">
            <a:schemeClr val="accent1"/>
          </a:effectRef>
          <a:fontRef idx="minor">
            <a:schemeClr val="tx1"/>
          </a:fontRef>
        </p:style>
      </p:cxnSp>
      <p:sp>
        <p:nvSpPr>
          <p:cNvPr id="116" name="Alternativ process 115"/>
          <p:cNvSpPr/>
          <p:nvPr/>
        </p:nvSpPr>
        <p:spPr>
          <a:xfrm>
            <a:off x="3419872" y="1412776"/>
            <a:ext cx="1800200" cy="1080120"/>
          </a:xfrm>
          <a:prstGeom prst="flowChartAlternate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Nationella ansökningar med SE som prioritet och PCT rapport som styrker ansökan</a:t>
            </a:r>
          </a:p>
        </p:txBody>
      </p:sp>
      <p:sp>
        <p:nvSpPr>
          <p:cNvPr id="117" name="Höger 116"/>
          <p:cNvSpPr/>
          <p:nvPr/>
        </p:nvSpPr>
        <p:spPr>
          <a:xfrm>
            <a:off x="5220072" y="1772816"/>
            <a:ext cx="288032" cy="36004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p:txBody>
      </p:sp>
      <p:sp>
        <p:nvSpPr>
          <p:cNvPr id="118" name="Alternativ process 117"/>
          <p:cNvSpPr/>
          <p:nvPr/>
        </p:nvSpPr>
        <p:spPr>
          <a:xfrm>
            <a:off x="5508104" y="260648"/>
            <a:ext cx="1656184" cy="792088"/>
          </a:xfrm>
          <a:prstGeom prst="flowChartAlternate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Nationell validering baserad på godkänt EP-patent</a:t>
            </a:r>
          </a:p>
        </p:txBody>
      </p:sp>
      <p:sp>
        <p:nvSpPr>
          <p:cNvPr id="119" name="Höger 118"/>
          <p:cNvSpPr/>
          <p:nvPr/>
        </p:nvSpPr>
        <p:spPr>
          <a:xfrm>
            <a:off x="7086947" y="645071"/>
            <a:ext cx="288032" cy="21602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smtClean="0"/>
          </a:p>
        </p:txBody>
      </p:sp>
      <p:sp>
        <p:nvSpPr>
          <p:cNvPr id="61" name="Alternativ process 60"/>
          <p:cNvSpPr/>
          <p:nvPr/>
        </p:nvSpPr>
        <p:spPr>
          <a:xfrm>
            <a:off x="6948264" y="3284984"/>
            <a:ext cx="2016224" cy="1080120"/>
          </a:xfrm>
          <a:prstGeom prst="flowChartAlternateProces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En ursprungsuppfinning ligger till grund för en patentfamilj</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971512819320eb049776154f7d9b6d86730a"/>
</p:tagLst>
</file>

<file path=ppt/theme/theme1.xml><?xml version="1.0" encoding="utf-8"?>
<a:theme xmlns:a="http://schemas.openxmlformats.org/drawingml/2006/main" name="Swerea grundmall">
  <a:themeElements>
    <a:clrScheme name="Swerea">
      <a:dk1>
        <a:sysClr val="windowText" lastClr="000000"/>
      </a:dk1>
      <a:lt1>
        <a:sysClr val="window" lastClr="FFFFFF"/>
      </a:lt1>
      <a:dk2>
        <a:srgbClr val="004990"/>
      </a:dk2>
      <a:lt2>
        <a:srgbClr val="EEECE1"/>
      </a:lt2>
      <a:accent1>
        <a:srgbClr val="008C99"/>
      </a:accent1>
      <a:accent2>
        <a:srgbClr val="004990"/>
      </a:accent2>
      <a:accent3>
        <a:srgbClr val="387C2B"/>
      </a:accent3>
      <a:accent4>
        <a:srgbClr val="69331F"/>
      </a:accent4>
      <a:accent5>
        <a:srgbClr val="80BD26"/>
      </a:accent5>
      <a:accent6>
        <a:srgbClr val="9FCBED"/>
      </a:accent6>
      <a:hlink>
        <a:srgbClr val="004990"/>
      </a:hlink>
      <a:folHlink>
        <a:srgbClr val="800080"/>
      </a:folHlink>
    </a:clrScheme>
    <a:fontScheme name="Swer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SWEREA grundmall.potx" id="{7747404C-D541-4012-9450-B6F449A2ABFC}" vid="{86CFF82D-BA8D-45A6-A712-C823CBB89C50}"/>
    </a:ext>
  </a:extLst>
</a:theme>
</file>

<file path=ppt/theme/theme2.xml><?xml version="1.0" encoding="utf-8"?>
<a:theme xmlns:a="http://schemas.openxmlformats.org/drawingml/2006/main" name="Office-tema">
  <a:themeElements>
    <a:clrScheme name="SWEREA">
      <a:dk1>
        <a:sysClr val="windowText" lastClr="000000"/>
      </a:dk1>
      <a:lt1>
        <a:sysClr val="window" lastClr="FFFFFF"/>
      </a:lt1>
      <a:dk2>
        <a:srgbClr val="1F497D"/>
      </a:dk2>
      <a:lt2>
        <a:srgbClr val="EEECE1"/>
      </a:lt2>
      <a:accent1>
        <a:srgbClr val="008C99"/>
      </a:accent1>
      <a:accent2>
        <a:srgbClr val="004990"/>
      </a:accent2>
      <a:accent3>
        <a:srgbClr val="387C2B"/>
      </a:accent3>
      <a:accent4>
        <a:srgbClr val="FFF203"/>
      </a:accent4>
      <a:accent5>
        <a:srgbClr val="69331F"/>
      </a:accent5>
      <a:accent6>
        <a:srgbClr val="9FCBED"/>
      </a:accent6>
      <a:hlink>
        <a:srgbClr val="0000FF"/>
      </a:hlink>
      <a:folHlink>
        <a:srgbClr val="800080"/>
      </a:folHlink>
    </a:clrScheme>
    <a:fontScheme name="SWER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SWEREA">
      <a:dk1>
        <a:sysClr val="windowText" lastClr="000000"/>
      </a:dk1>
      <a:lt1>
        <a:sysClr val="window" lastClr="FFFFFF"/>
      </a:lt1>
      <a:dk2>
        <a:srgbClr val="1F497D"/>
      </a:dk2>
      <a:lt2>
        <a:srgbClr val="EEECE1"/>
      </a:lt2>
      <a:accent1>
        <a:srgbClr val="008C99"/>
      </a:accent1>
      <a:accent2>
        <a:srgbClr val="004990"/>
      </a:accent2>
      <a:accent3>
        <a:srgbClr val="387C2B"/>
      </a:accent3>
      <a:accent4>
        <a:srgbClr val="FFF203"/>
      </a:accent4>
      <a:accent5>
        <a:srgbClr val="69331F"/>
      </a:accent5>
      <a:accent6>
        <a:srgbClr val="9FCBED"/>
      </a:accent6>
      <a:hlink>
        <a:srgbClr val="0000FF"/>
      </a:hlink>
      <a:folHlink>
        <a:srgbClr val="800080"/>
      </a:folHlink>
    </a:clrScheme>
    <a:fontScheme name="SWER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81BB803FA1D847994448D1DD14F69A" ma:contentTypeVersion="4" ma:contentTypeDescription="Skapa ett nytt dokument." ma:contentTypeScope="" ma:versionID="2f301a2cc32a45e115a72129bf9cc085">
  <xsd:schema xmlns:xsd="http://www.w3.org/2001/XMLSchema" xmlns:xs="http://www.w3.org/2001/XMLSchema" xmlns:p="http://schemas.microsoft.com/office/2006/metadata/properties" xmlns:ns2="252e1e87-c590-4c20-ad80-0a5cb02ade5b" xmlns:ns3="46957d2f-25d6-434d-aedd-cc6e05ccad0d" targetNamespace="http://schemas.microsoft.com/office/2006/metadata/properties" ma:root="true" ma:fieldsID="a39d530f95bd9956e3029f269bc30445" ns2:_="" ns3:_="">
    <xsd:import namespace="252e1e87-c590-4c20-ad80-0a5cb02ade5b"/>
    <xsd:import namespace="46957d2f-25d6-434d-aedd-cc6e05ccad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e1e87-c590-4c20-ad80-0a5cb02ade5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957d2f-25d6-434d-aedd-cc6e05ccad0d"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1D2D11-7A09-4840-97C7-B6B7FE3AA3B6}"/>
</file>

<file path=customXml/itemProps2.xml><?xml version="1.0" encoding="utf-8"?>
<ds:datastoreItem xmlns:ds="http://schemas.openxmlformats.org/officeDocument/2006/customXml" ds:itemID="{72A6CF7F-8E52-4CE7-A0D7-8875FF06347F}">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CC5476E6-7B55-4416-BD48-CEB09C4266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1466</TotalTime>
  <Words>2919</Words>
  <Application>Microsoft Office PowerPoint</Application>
  <PresentationFormat>Bildspel på skärmen (4:3)</PresentationFormat>
  <Paragraphs>425</Paragraphs>
  <Slides>45</Slides>
  <Notes>44</Notes>
  <HiddenSlides>0</HiddenSlides>
  <MMClips>0</MMClips>
  <ScaleCrop>false</ScaleCrop>
  <HeadingPairs>
    <vt:vector size="4" baseType="variant">
      <vt:variant>
        <vt:lpstr>Tema</vt:lpstr>
      </vt:variant>
      <vt:variant>
        <vt:i4>1</vt:i4>
      </vt:variant>
      <vt:variant>
        <vt:lpstr>Bildrubriker</vt:lpstr>
      </vt:variant>
      <vt:variant>
        <vt:i4>45</vt:i4>
      </vt:variant>
    </vt:vector>
  </HeadingPairs>
  <TitlesOfParts>
    <vt:vector size="46" baseType="lpstr">
      <vt:lpstr>Swerea grundmall</vt:lpstr>
      <vt:lpstr>PowerPoint-presentation</vt:lpstr>
      <vt:lpstr>Innehåll</vt:lpstr>
      <vt:lpstr>Vad är IPR och immaterialrätt</vt:lpstr>
      <vt:lpstr>Patentlag (1967:837)</vt:lpstr>
      <vt:lpstr>        Krav patenterbar uppfinning  </vt:lpstr>
      <vt:lpstr>        Vad innebär patentskydd?   </vt:lpstr>
      <vt:lpstr>Får man forska även om det finns patentskydd? Experimentundantaget (Patentlagen)</vt:lpstr>
      <vt:lpstr>Problem för oss som institut</vt:lpstr>
      <vt:lpstr>Exempel på patentprocess</vt:lpstr>
      <vt:lpstr>Vad kostar ett patent och när kommer kostnaderna?</vt:lpstr>
      <vt:lpstr>Varför skall man patentera?</vt:lpstr>
      <vt:lpstr>Lag (1949:345) om rätten till arbetstagares uppfinningar</vt:lpstr>
      <vt:lpstr>         Ersättning av uppfinnare</vt:lpstr>
      <vt:lpstr>Publicering</vt:lpstr>
      <vt:lpstr>PCT sökrapport</vt:lpstr>
      <vt:lpstr>Beviljat patent</vt:lpstr>
      <vt:lpstr>PowerPoint-presentation</vt:lpstr>
      <vt:lpstr>Hur en patentansökan är uppbyggd</vt:lpstr>
      <vt:lpstr>Patentkrav</vt:lpstr>
      <vt:lpstr>Fingerade patentkrav för en fönsterruta</vt:lpstr>
      <vt:lpstr>Andra immaterialrättigheter</vt:lpstr>
      <vt:lpstr>Mönsterskydd</vt:lpstr>
      <vt:lpstr>Företagshemligheter</vt:lpstr>
      <vt:lpstr>Varumärken</vt:lpstr>
      <vt:lpstr>Upphovsrätt/Copyright</vt:lpstr>
      <vt:lpstr>Man behöver inte alltid ha patent</vt:lpstr>
      <vt:lpstr>Skydd av mjukvara (datorprogram och databaser)</vt:lpstr>
      <vt:lpstr>Varför behöver vi avtal om IPR vid uppdrag och projekt?</vt:lpstr>
      <vt:lpstr>Lag (1915:218) om avtal och andra rättshandlingar på förmögenhetsrättens område</vt:lpstr>
      <vt:lpstr>Uppdragsavtalet</vt:lpstr>
      <vt:lpstr>Projektavtal med flera typer av parter</vt:lpstr>
      <vt:lpstr>Ett projektavtal består ofta av ett antal delar</vt:lpstr>
      <vt:lpstr>Definitioner</vt:lpstr>
      <vt:lpstr>Olika kunskapstillgångar i uppdrag och projekt</vt:lpstr>
      <vt:lpstr>Hur kunskapstillgångar hanteras i projekt IA = Intellectual Asset</vt:lpstr>
      <vt:lpstr>Restultat och bakgrund kan behöva kombineras för att kunna exploateras</vt:lpstr>
      <vt:lpstr>Viktiga frågor om resultat</vt:lpstr>
      <vt:lpstr>Universitetspartner i projekt eller uppdrag</vt:lpstr>
      <vt:lpstr>Sekretessavtal</vt:lpstr>
      <vt:lpstr>Risker med generiska uppfinningar</vt:lpstr>
      <vt:lpstr>Värdet av att företagen får äga uppfinningar</vt:lpstr>
      <vt:lpstr>Patentstrategi för att lyckas med projektansökningar </vt:lpstr>
      <vt:lpstr>Strategi för att sälja stora uppdrag med hjälp av  IPR</vt:lpstr>
      <vt:lpstr>Varningar och råd</vt:lpstr>
      <vt:lpstr>Gruppuppgifter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IPR och avtal Utbildningspaktet RISE ToD</dc:title>
  <dc:creator>Elis Carlström</dc:creator>
  <cp:lastModifiedBy>Magnus Olsson</cp:lastModifiedBy>
  <cp:revision>147</cp:revision>
  <cp:lastPrinted>2013-09-03T06:31:49Z</cp:lastPrinted>
  <dcterms:created xsi:type="dcterms:W3CDTF">2015-03-24T12:58:53Z</dcterms:created>
  <dcterms:modified xsi:type="dcterms:W3CDTF">2018-01-22T12:53:01Z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0x0101000D81BB803FA1D847994448D1DD14F69A</vt:lpwstr>
  </property>
</Properties>
</file>