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9" r:id="rId4"/>
  </p:sldMasterIdLst>
  <p:notesMasterIdLst>
    <p:notesMasterId r:id="rId30"/>
  </p:notesMasterIdLst>
  <p:handoutMasterIdLst>
    <p:handoutMasterId r:id="rId31"/>
  </p:handoutMasterIdLst>
  <p:sldIdLst>
    <p:sldId id="371" r:id="rId5"/>
    <p:sldId id="469" r:id="rId6"/>
    <p:sldId id="470" r:id="rId7"/>
    <p:sldId id="480" r:id="rId8"/>
    <p:sldId id="471" r:id="rId9"/>
    <p:sldId id="473" r:id="rId10"/>
    <p:sldId id="481" r:id="rId11"/>
    <p:sldId id="482" r:id="rId12"/>
    <p:sldId id="483" r:id="rId13"/>
    <p:sldId id="475" r:id="rId14"/>
    <p:sldId id="474" r:id="rId15"/>
    <p:sldId id="476" r:id="rId16"/>
    <p:sldId id="489" r:id="rId17"/>
    <p:sldId id="490" r:id="rId18"/>
    <p:sldId id="491" r:id="rId19"/>
    <p:sldId id="484" r:id="rId20"/>
    <p:sldId id="485" r:id="rId21"/>
    <p:sldId id="486" r:id="rId22"/>
    <p:sldId id="487" r:id="rId23"/>
    <p:sldId id="488" r:id="rId24"/>
    <p:sldId id="492" r:id="rId25"/>
    <p:sldId id="493" r:id="rId26"/>
    <p:sldId id="494" r:id="rId27"/>
    <p:sldId id="495" r:id="rId28"/>
    <p:sldId id="496" r:id="rId2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 userDrawn="1">
          <p15:clr>
            <a:srgbClr val="A4A3A4"/>
          </p15:clr>
        </p15:guide>
        <p15:guide id="2" pos="1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89D0D"/>
    <a:srgbClr val="E8A82F"/>
    <a:srgbClr val="8A9F0D"/>
    <a:srgbClr val="93B15C"/>
    <a:srgbClr val="99CC00"/>
    <a:srgbClr val="EFCA39"/>
    <a:srgbClr val="F2C62F"/>
    <a:srgbClr val="E1B300"/>
    <a:srgbClr val="FAEDBC"/>
    <a:srgbClr val="F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68" autoAdjust="0"/>
    <p:restoredTop sz="73723" autoAdjust="0"/>
  </p:normalViewPr>
  <p:slideViewPr>
    <p:cSldViewPr>
      <p:cViewPr>
        <p:scale>
          <a:sx n="99" d="100"/>
          <a:sy n="99" d="100"/>
        </p:scale>
        <p:origin x="-954" y="-762"/>
      </p:cViewPr>
      <p:guideLst>
        <p:guide orient="horz" pos="816"/>
        <p:guide pos="1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306" y="-132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3" cy="496095"/>
          </a:xfrm>
          <a:prstGeom prst="rect">
            <a:avLst/>
          </a:prstGeom>
        </p:spPr>
        <p:txBody>
          <a:bodyPr vert="horz" lIns="91246" tIns="45624" rIns="91246" bIns="45624" rtlCol="0"/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118" y="0"/>
            <a:ext cx="2944972" cy="496095"/>
          </a:xfrm>
          <a:prstGeom prst="rect">
            <a:avLst/>
          </a:prstGeom>
        </p:spPr>
        <p:txBody>
          <a:bodyPr vert="horz" lIns="91246" tIns="45624" rIns="91246" bIns="45624" rtlCol="0"/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17A458-D889-4768-B8E8-2C1559890609}" type="datetimeFigureOut">
              <a:rPr lang="sv-SE"/>
              <a:pPr>
                <a:defRPr/>
              </a:pPr>
              <a:t>2018-01-16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960"/>
            <a:ext cx="2944973" cy="496094"/>
          </a:xfrm>
          <a:prstGeom prst="rect">
            <a:avLst/>
          </a:prstGeom>
        </p:spPr>
        <p:txBody>
          <a:bodyPr vert="horz" lIns="91246" tIns="45624" rIns="91246" bIns="45624" rtlCol="0" anchor="b"/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118" y="9428960"/>
            <a:ext cx="2944972" cy="496094"/>
          </a:xfrm>
          <a:prstGeom prst="rect">
            <a:avLst/>
          </a:prstGeom>
        </p:spPr>
        <p:txBody>
          <a:bodyPr vert="horz" lIns="91246" tIns="45624" rIns="91246" bIns="45624" rtlCol="0" anchor="b"/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BB7CE28-3FE0-4685-A143-9C75ABA0401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8163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03" y="0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6" y="4715274"/>
            <a:ext cx="4985384" cy="446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0"/>
            <a:r>
              <a:rPr lang="sv-SE"/>
              <a:t>Nivå två</a:t>
            </a:r>
          </a:p>
          <a:p>
            <a:pPr lvl="0"/>
            <a:r>
              <a:rPr lang="sv-SE"/>
              <a:t>Nivå tre</a:t>
            </a:r>
          </a:p>
          <a:p>
            <a:pPr lvl="0"/>
            <a:r>
              <a:rPr lang="sv-SE"/>
              <a:t>Nivå fyra</a:t>
            </a:r>
          </a:p>
          <a:p>
            <a:pPr lvl="0"/>
            <a:r>
              <a:rPr lang="sv-SE"/>
              <a:t>Nivå fem</a:t>
            </a:r>
          </a:p>
        </p:txBody>
      </p:sp>
      <p:sp>
        <p:nvSpPr>
          <p:cNvPr id="472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72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6" tIns="45624" rIns="91246" bIns="4562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2C804DC-4615-40E7-9B01-0D07E52CEE2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02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Platshållare för anteckningar 2"/>
          <p:cNvSpPr>
            <a:spLocks noGrp="1"/>
          </p:cNvSpPr>
          <p:nvPr>
            <p:ph type="body" idx="1"/>
          </p:nvPr>
        </p:nvSpPr>
        <p:spPr bwMode="auto">
          <a:xfrm>
            <a:off x="906146" y="4715274"/>
            <a:ext cx="4985384" cy="44664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246" tIns="45624" rIns="91246" bIns="45624"/>
          <a:lstStyle/>
          <a:p>
            <a:pPr>
              <a:spcBef>
                <a:spcPct val="0"/>
              </a:spcBef>
            </a:pPr>
            <a:endParaRPr kumimoji="0" lang="sv-SE" sz="2400" dirty="0">
              <a:latin typeface="Times New Roman" pitchFamily="1" charset="0"/>
            </a:endParaRPr>
          </a:p>
        </p:txBody>
      </p:sp>
      <p:sp>
        <p:nvSpPr>
          <p:cNvPr id="102404" name="Platshållare för bildnummer 3"/>
          <p:cNvSpPr txBox="1">
            <a:spLocks noGrp="1"/>
          </p:cNvSpPr>
          <p:nvPr/>
        </p:nvSpPr>
        <p:spPr bwMode="auto">
          <a:xfrm>
            <a:off x="3852703" y="9430543"/>
            <a:ext cx="2944973" cy="49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46" tIns="45624" rIns="91246" bIns="45624" anchor="b"/>
          <a:lstStyle/>
          <a:p>
            <a:pPr algn="r"/>
            <a:fld id="{21090399-13C8-4833-A737-009295C7BE5B}" type="slidenum">
              <a:rPr lang="sv-SE" sz="1200"/>
              <a:pPr algn="r"/>
              <a:t>1</a:t>
            </a:fld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28108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9074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5677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408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413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888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4706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65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998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79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3990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43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sv-SE" sz="120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6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sv-SE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8494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sv-SE" sz="120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5681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804DC-4615-40E7-9B01-0D07E52CEE24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222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7715" y="3676664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 hasCustomPrompt="1"/>
          </p:nvPr>
        </p:nvSpPr>
        <p:spPr>
          <a:xfrm>
            <a:off x="1047715" y="2286000"/>
            <a:ext cx="942981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0" y="500054"/>
            <a:ext cx="6762755" cy="171450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0"/>
          </p:nvPr>
        </p:nvSpPr>
        <p:spPr>
          <a:xfrm>
            <a:off x="1060451" y="635000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latin typeface="Trade Gothic LT Std Light"/>
              </a:rPr>
              <a:t>BILD </a:t>
            </a:r>
            <a:fld id="{CB06474E-00D4-49E7-88AB-A281040FF1BE}" type="slidenum">
              <a:rPr lang="en-US">
                <a:latin typeface="Trade Gothic LT Std Light"/>
              </a:rPr>
              <a:pPr>
                <a:defRPr/>
              </a:pPr>
              <a:t>‹#›</a:t>
            </a:fld>
            <a:endParaRPr lang="en-US">
              <a:latin typeface="Trade Gothic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306960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57364"/>
            <a:ext cx="9620317" cy="3900501"/>
          </a:xfrm>
        </p:spPr>
        <p:txBody>
          <a:bodyPr/>
          <a:lstStyle>
            <a:lvl1pPr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FCA39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060435" y="6350024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Trade Gothic LT Std Light" pitchFamily="50" charset="0"/>
              </a:defRPr>
            </a:lvl1pPr>
          </a:lstStyle>
          <a:p>
            <a:r>
              <a:rPr lang="en-US" dirty="0"/>
              <a:t> BILD </a:t>
            </a:r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BILD </a:t>
            </a:r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85954"/>
            <a:ext cx="9620317" cy="3900501"/>
          </a:xfrm>
        </p:spPr>
        <p:txBody>
          <a:bodyPr/>
          <a:lstStyle>
            <a:lvl1pPr algn="l">
              <a:buClr>
                <a:srgbClr val="0048E0"/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FCA39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47715" y="1600202"/>
            <a:ext cx="4476781" cy="38290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lang="sv-SE" sz="2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0"/>
          </p:nvPr>
        </p:nvSpPr>
        <p:spPr>
          <a:xfrm>
            <a:off x="5905499" y="1600202"/>
            <a:ext cx="4476781" cy="3829063"/>
          </a:xfrm>
        </p:spPr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lang="sv-SE" sz="2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47715" y="3676664"/>
            <a:ext cx="85344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1047715" y="2286000"/>
            <a:ext cx="9429816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0" y="500054"/>
            <a:ext cx="6762755" cy="1714501"/>
          </a:xfrm>
        </p:spPr>
        <p:txBody>
          <a:bodyPr rtlCol="0">
            <a:normAutofit/>
          </a:bodyPr>
          <a:lstStyle/>
          <a:p>
            <a:pPr lvl="0"/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18488961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57364"/>
            <a:ext cx="9620317" cy="3900501"/>
          </a:xfrm>
        </p:spPr>
        <p:txBody>
          <a:bodyPr/>
          <a:lstStyle>
            <a:lvl1pPr algn="l">
              <a:buClr>
                <a:srgbClr val="889D0D"/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8A82F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836298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83511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7715" y="1885954"/>
            <a:ext cx="9620317" cy="3900501"/>
          </a:xfrm>
        </p:spPr>
        <p:txBody>
          <a:bodyPr/>
          <a:lstStyle>
            <a:lvl1pPr algn="l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2400"/>
            </a:lvl1pPr>
            <a:lvl2pPr algn="l">
              <a:buClr>
                <a:srgbClr val="EFCA39"/>
              </a:buClr>
              <a:buFont typeface="Wingdings" pitchFamily="2" charset="2"/>
              <a:buChar char="§"/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144090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7715" y="1600202"/>
            <a:ext cx="9429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9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1060435" y="6429397"/>
            <a:ext cx="2844800" cy="3651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 BILD </a:t>
            </a:r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Platshållare för rubrik 1"/>
          <p:cNvSpPr>
            <a:spLocks noGrp="1"/>
          </p:cNvSpPr>
          <p:nvPr>
            <p:ph type="title"/>
          </p:nvPr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53" r:id="rId2"/>
    <p:sldLayoutId id="2147484654" r:id="rId3"/>
    <p:sldLayoutId id="2147484631" r:id="rId4"/>
    <p:sldLayoutId id="2147484633" r:id="rId5"/>
    <p:sldLayoutId id="2147484656" r:id="rId6"/>
    <p:sldLayoutId id="2147484657" r:id="rId7"/>
    <p:sldLayoutId id="2147484658" r:id="rId8"/>
    <p:sldLayoutId id="2147484659" r:id="rId9"/>
    <p:sldLayoutId id="2147484662" r:id="rId10"/>
  </p:sldLayoutIdLst>
  <p:transition spd="slow">
    <p:fade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lang="sv-SE" sz="3600" kern="1200" dirty="0" smtClean="0">
          <a:solidFill>
            <a:srgbClr val="889D0D"/>
          </a:solidFill>
          <a:latin typeface="Calibri" pitchFamily="34" charset="0"/>
          <a:ea typeface="+mn-ea"/>
          <a:cs typeface="Arial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Font typeface="Arial" pitchFamily="34" charset="0"/>
        <a:buNone/>
        <a:defRPr lang="sv-SE" sz="2400" kern="1200" dirty="0" smtClean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2C62F"/>
        </a:buClr>
        <a:buFont typeface="Wingdings" pitchFamily="2" charset="2"/>
        <a:buChar char="§"/>
        <a:defRPr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889D0D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sp.se/home/m/marieel/RISE%20t%20o%20d/Rise%20ToD%20fas%202/AP13_T&amp;D_kommunikationsplan_RISE%20ToD_mall_vers160118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/>
          <p:cNvSpPr>
            <a:spLocks noGrp="1"/>
          </p:cNvSpPr>
          <p:nvPr>
            <p:ph type="ctrTitle"/>
          </p:nvPr>
        </p:nvSpPr>
        <p:spPr>
          <a:xfrm>
            <a:off x="1977233" y="3537012"/>
            <a:ext cx="7532035" cy="1470025"/>
          </a:xfrm>
        </p:spPr>
        <p:txBody>
          <a:bodyPr>
            <a:normAutofit/>
          </a:bodyPr>
          <a:lstStyle/>
          <a:p>
            <a:r>
              <a:rPr lang="sv-SE" dirty="0">
                <a:latin typeface="Calibri" pitchFamily="34" charset="0"/>
                <a:cs typeface="Calibri" pitchFamily="34" charset="0"/>
              </a:rPr>
              <a:t>RISE Test </a:t>
            </a:r>
            <a:r>
              <a:rPr lang="sv-SE" dirty="0">
                <a:cs typeface="Calibri" pitchFamily="34" charset="0"/>
              </a:rPr>
              <a:t>&amp; Demo</a:t>
            </a:r>
            <a:br>
              <a:rPr lang="sv-SE" dirty="0">
                <a:cs typeface="Calibri" pitchFamily="34" charset="0"/>
              </a:rPr>
            </a:br>
            <a:r>
              <a:rPr lang="sv-SE" sz="2400" dirty="0">
                <a:solidFill>
                  <a:schemeClr val="tx1"/>
                </a:solidFill>
                <a:cs typeface="Calibri" pitchFamily="34" charset="0"/>
              </a:rPr>
              <a:t>Din resurs för teknisk utveckling och nya affärer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427" cy="2996952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6"/>
          <a:stretch/>
        </p:blipFill>
        <p:spPr>
          <a:xfrm>
            <a:off x="4495427" y="0"/>
            <a:ext cx="2002721" cy="299695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498148" y="1498476"/>
            <a:ext cx="2832657" cy="149847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8"/>
          <a:stretch/>
        </p:blipFill>
        <p:spPr>
          <a:xfrm>
            <a:off x="6498148" y="-72012"/>
            <a:ext cx="2832329" cy="1570488"/>
          </a:xfrm>
          <a:prstGeom prst="rect">
            <a:avLst/>
          </a:prstGeom>
        </p:spPr>
      </p:pic>
      <p:sp>
        <p:nvSpPr>
          <p:cNvPr id="13" name="Rubrik 14"/>
          <p:cNvSpPr txBox="1">
            <a:spLocks/>
          </p:cNvSpPr>
          <p:nvPr/>
        </p:nvSpPr>
        <p:spPr>
          <a:xfrm>
            <a:off x="1163452" y="3609020"/>
            <a:ext cx="8180351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sv-SE" dirty="0" smtClean="0">
                <a:cs typeface="Calibri" pitchFamily="34" charset="0"/>
              </a:rPr>
              <a:t>Kommunikation Test </a:t>
            </a:r>
            <a:r>
              <a:rPr lang="sv-SE" dirty="0">
                <a:cs typeface="Calibri" pitchFamily="34" charset="0"/>
              </a:rPr>
              <a:t>&amp; Demo </a:t>
            </a:r>
            <a:r>
              <a:rPr lang="sv-SE" dirty="0">
                <a:cs typeface="Calibri" pitchFamily="34" charset="0"/>
              </a:rPr>
              <a:t/>
            </a:r>
            <a:br>
              <a:rPr lang="sv-SE" dirty="0">
                <a:cs typeface="Calibri" pitchFamily="34" charset="0"/>
              </a:rPr>
            </a:br>
            <a:r>
              <a:rPr lang="sv-SE" sz="2800" dirty="0">
                <a:solidFill>
                  <a:schemeClr val="tx1"/>
                </a:solidFill>
                <a:cs typeface="Calibri" pitchFamily="34" charset="0"/>
              </a:rPr>
              <a:t>Hur du skapar: intresse, kontakt och affärer för din T&amp;D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Målgrupper</a:t>
            </a:r>
          </a:p>
        </p:txBody>
      </p:sp>
    </p:spTree>
    <p:extLst>
      <p:ext uri="{BB962C8B-B14F-4D97-AF65-F5344CB8AC3E}">
        <p14:creationId xmlns:p14="http://schemas.microsoft.com/office/powerpoint/2010/main" val="277013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47715" y="1600202"/>
            <a:ext cx="9476777" cy="5033154"/>
          </a:xfrm>
        </p:spPr>
        <p:txBody>
          <a:bodyPr>
            <a:normAutofit fontScale="92500"/>
          </a:bodyPr>
          <a:lstStyle/>
          <a:p>
            <a:pPr>
              <a:buSzPct val="100000"/>
            </a:pPr>
            <a:r>
              <a:rPr lang="sv-SE" sz="3600" dirty="0"/>
              <a:t> Vem/vilka vill du skall informeras, vem vill du nå?</a:t>
            </a:r>
          </a:p>
          <a:p>
            <a:pPr lvl="1">
              <a:buSzPct val="100000"/>
            </a:pPr>
            <a:r>
              <a:rPr lang="sv-SE" sz="3600" dirty="0"/>
              <a:t>Primärt</a:t>
            </a:r>
          </a:p>
          <a:p>
            <a:pPr lvl="1">
              <a:buSzPct val="100000"/>
            </a:pPr>
            <a:r>
              <a:rPr lang="sv-SE" sz="3600" dirty="0"/>
              <a:t>Sekundärt</a:t>
            </a:r>
          </a:p>
          <a:p>
            <a:pPr>
              <a:buSzPct val="100000"/>
            </a:pPr>
            <a:r>
              <a:rPr lang="sv-SE" sz="3600" dirty="0"/>
              <a:t> Varför vill du påverka just denna målgrupp? </a:t>
            </a:r>
          </a:p>
          <a:p>
            <a:pPr>
              <a:buSzPct val="100000"/>
            </a:pPr>
            <a:r>
              <a:rPr lang="sv-SE" sz="3600" dirty="0"/>
              <a:t> Vem influerar/påverkar målgruppen? Så kallade </a:t>
            </a:r>
            <a:r>
              <a:rPr lang="sv-SE" sz="3600" dirty="0" err="1"/>
              <a:t>intermediärer</a:t>
            </a:r>
            <a:endParaRPr lang="sv-SE" sz="3600" dirty="0"/>
          </a:p>
          <a:p>
            <a:pPr>
              <a:buSzPct val="100000"/>
            </a:pPr>
            <a:r>
              <a:rPr lang="sv-SE" sz="3600" dirty="0"/>
              <a:t> Vilken profil har din primära målgrupp? (yrke, roll, intressen)</a:t>
            </a:r>
          </a:p>
          <a:p>
            <a:endParaRPr lang="sv-SE" sz="3600" dirty="0"/>
          </a:p>
          <a:p>
            <a:endParaRPr lang="sv-SE" sz="3600" dirty="0"/>
          </a:p>
          <a:p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Målgrupper</a:t>
            </a:r>
          </a:p>
        </p:txBody>
      </p:sp>
    </p:spTree>
    <p:extLst>
      <p:ext uri="{BB962C8B-B14F-4D97-AF65-F5344CB8AC3E}">
        <p14:creationId xmlns:p14="http://schemas.microsoft.com/office/powerpoint/2010/main" val="370362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9356" y="274638"/>
            <a:ext cx="11892643" cy="1143000"/>
          </a:xfrm>
        </p:spPr>
        <p:txBody>
          <a:bodyPr>
            <a:noAutofit/>
          </a:bodyPr>
          <a:lstStyle/>
          <a:p>
            <a:r>
              <a:rPr lang="sv-SE" sz="4000" dirty="0"/>
              <a:t>Vi vill få barn att dricka mjölk ur miljövänlig förpackning</a:t>
            </a:r>
          </a:p>
        </p:txBody>
      </p:sp>
      <p:pic>
        <p:nvPicPr>
          <p:cNvPr id="7" name="Picture 6" descr="Bildresulta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49" y="2061617"/>
            <a:ext cx="1650814" cy="2239268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35460" y="1761095"/>
            <a:ext cx="2900646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Barn mellan 5-12 år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7725" y="1506748"/>
            <a:ext cx="2664296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’Mjölkfrämjandet</a:t>
            </a:r>
            <a:r>
              <a:rPr lang="sv-SE" dirty="0"/>
              <a:t>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9833" y="2806651"/>
            <a:ext cx="1342603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Politiker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7448" y="2678163"/>
            <a:ext cx="3026120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Fritids/Dagispersonal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5521" y="4531717"/>
            <a:ext cx="4752528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Föräldrar till barn mellan 0-13 år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02499" y="2216498"/>
            <a:ext cx="1577877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Tandläkare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3749" y="5460007"/>
            <a:ext cx="2664296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Skolförvaltningen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0288" y="4520009"/>
            <a:ext cx="2820108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’Mjölk-lobbyister’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713" y="5213336"/>
            <a:ext cx="410445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Mjölkens ’branschorganisation’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4032" y="3588307"/>
            <a:ext cx="5004556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Miljörörelsen, ekologiska konsumenter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145" y="3626020"/>
            <a:ext cx="2664296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Barn mellan 4-6 år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07668" y="5921672"/>
            <a:ext cx="2657339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Återvinningsföretag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47022" y="2903687"/>
            <a:ext cx="3145622" cy="461665"/>
          </a:xfrm>
          <a:prstGeom prst="rect">
            <a:avLst/>
          </a:prstGeom>
          <a:noFill/>
          <a:ln>
            <a:solidFill>
              <a:srgbClr val="E8A82F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Syskon till barn 5-12 år</a:t>
            </a:r>
          </a:p>
        </p:txBody>
      </p:sp>
    </p:spTree>
    <p:extLst>
      <p:ext uri="{BB962C8B-B14F-4D97-AF65-F5344CB8AC3E}">
        <p14:creationId xmlns:p14="http://schemas.microsoft.com/office/powerpoint/2010/main" val="67526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1"/>
          <p:cNvSpPr txBox="1">
            <a:spLocks/>
          </p:cNvSpPr>
          <p:nvPr/>
        </p:nvSpPr>
        <p:spPr>
          <a:xfrm>
            <a:off x="731404" y="296652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Budskap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t="15920" r="117" b="22499"/>
          <a:stretch/>
        </p:blipFill>
        <p:spPr>
          <a:xfrm>
            <a:off x="839416" y="1343831"/>
            <a:ext cx="9540905" cy="50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342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12"/>
          <p:cNvSpPr>
            <a:spLocks noGrp="1"/>
          </p:cNvSpPr>
          <p:nvPr>
            <p:ph idx="1"/>
          </p:nvPr>
        </p:nvSpPr>
        <p:spPr>
          <a:xfrm>
            <a:off x="875420" y="1475656"/>
            <a:ext cx="10081120" cy="2997459"/>
          </a:xfrm>
        </p:spPr>
        <p:txBody>
          <a:bodyPr>
            <a:normAutofit/>
          </a:bodyPr>
          <a:lstStyle/>
          <a:p>
            <a:pPr marL="342000" indent="-342000"/>
            <a:r>
              <a:rPr lang="sv-SE" sz="2800" dirty="0"/>
              <a:t>Budskapet ska gå som en röd tråd i all kommunikation.</a:t>
            </a:r>
          </a:p>
          <a:p>
            <a:pPr marL="342000" indent="-342000"/>
            <a:r>
              <a:rPr lang="sv-SE" sz="2800" dirty="0"/>
              <a:t>Ska säga något om varför målgruppen ska köpa erbjudandet – vilken nytta som erbjuds.</a:t>
            </a:r>
          </a:p>
          <a:p>
            <a:pPr>
              <a:buClr>
                <a:srgbClr val="93B15C"/>
              </a:buClr>
              <a:buNone/>
            </a:pPr>
            <a:endParaRPr lang="sv-SE" sz="2800" b="1" dirty="0">
              <a:solidFill>
                <a:srgbClr val="8A9F0D"/>
              </a:solidFill>
            </a:endParaRPr>
          </a:p>
          <a:p>
            <a:pPr>
              <a:buClr>
                <a:srgbClr val="93B15C"/>
              </a:buClr>
              <a:buNone/>
            </a:pPr>
            <a:r>
              <a:rPr lang="sv-SE" sz="2800" b="1" dirty="0">
                <a:solidFill>
                  <a:srgbClr val="8A9F0D"/>
                </a:solidFill>
              </a:rPr>
              <a:t>Exempel:</a:t>
            </a:r>
            <a:r>
              <a:rPr lang="sv-SE" sz="2800" i="1" dirty="0">
                <a:solidFill>
                  <a:srgbClr val="8A9F0D"/>
                </a:solidFill>
              </a:rPr>
              <a:t> </a:t>
            </a:r>
            <a:r>
              <a:rPr lang="sv-SE" sz="2800" dirty="0"/>
              <a:t>Ekologisk mjölk är vänlig mot både hälsan och miljön</a:t>
            </a:r>
            <a:r>
              <a:rPr lang="sv-SE" sz="2800" i="1" dirty="0">
                <a:solidFill>
                  <a:srgbClr val="8A9F0D"/>
                </a:solidFill>
              </a:rPr>
              <a:t/>
            </a:r>
            <a:br>
              <a:rPr lang="sv-SE" sz="2800" i="1" dirty="0">
                <a:solidFill>
                  <a:srgbClr val="8A9F0D"/>
                </a:solidFill>
              </a:rPr>
            </a:br>
            <a:endParaRPr lang="sv-SE" sz="2800" dirty="0">
              <a:solidFill>
                <a:srgbClr val="8A9F0D"/>
              </a:solidFill>
            </a:endParaRPr>
          </a:p>
          <a:p>
            <a:pPr eaLnBrk="1" hangingPunct="1">
              <a:buClr>
                <a:srgbClr val="FFC000"/>
              </a:buClr>
            </a:pPr>
            <a:endParaRPr lang="sv-SE" dirty="0"/>
          </a:p>
        </p:txBody>
      </p:sp>
      <p:sp>
        <p:nvSpPr>
          <p:cNvPr id="7" name="Rubrik 11"/>
          <p:cNvSpPr txBox="1">
            <a:spLocks/>
          </p:cNvSpPr>
          <p:nvPr/>
        </p:nvSpPr>
        <p:spPr>
          <a:xfrm>
            <a:off x="731404" y="296652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Budskap</a:t>
            </a:r>
          </a:p>
        </p:txBody>
      </p:sp>
      <p:sp>
        <p:nvSpPr>
          <p:cNvPr id="8" name="Pratbubbla: oval 7"/>
          <p:cNvSpPr/>
          <p:nvPr/>
        </p:nvSpPr>
        <p:spPr>
          <a:xfrm>
            <a:off x="587388" y="4455468"/>
            <a:ext cx="2988332" cy="1620180"/>
          </a:xfrm>
          <a:prstGeom prst="wedgeEllipseCallout">
            <a:avLst>
              <a:gd name="adj1" fmla="val 25092"/>
              <a:gd name="adj2" fmla="val -651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Mjölk ger starka ben och tänder</a:t>
            </a:r>
          </a:p>
        </p:txBody>
      </p:sp>
      <p:sp>
        <p:nvSpPr>
          <p:cNvPr id="9" name="Pratbubbla: oval 8"/>
          <p:cNvSpPr/>
          <p:nvPr/>
        </p:nvSpPr>
        <p:spPr>
          <a:xfrm>
            <a:off x="8508268" y="224644"/>
            <a:ext cx="3595786" cy="1368152"/>
          </a:xfrm>
          <a:prstGeom prst="wedgeEllipseCallout">
            <a:avLst>
              <a:gd name="adj1" fmla="val -24541"/>
              <a:gd name="adj2" fmla="val 6333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Ett miljövänligt och närodlat inslag i skolmaten!</a:t>
            </a:r>
          </a:p>
        </p:txBody>
      </p:sp>
      <p:sp>
        <p:nvSpPr>
          <p:cNvPr id="10" name="Pratbubbla: oval 9"/>
          <p:cNvSpPr/>
          <p:nvPr/>
        </p:nvSpPr>
        <p:spPr>
          <a:xfrm>
            <a:off x="5231904" y="4617132"/>
            <a:ext cx="3672408" cy="1836204"/>
          </a:xfrm>
          <a:prstGeom prst="wedgeEllipseCallout">
            <a:avLst>
              <a:gd name="adj1" fmla="val -23427"/>
              <a:gd name="adj2" fmla="val -6728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Ekologisk mjölk nu i ny miljövänlig förpackning!</a:t>
            </a:r>
          </a:p>
        </p:txBody>
      </p:sp>
    </p:spTree>
    <p:extLst>
      <p:ext uri="{BB962C8B-B14F-4D97-AF65-F5344CB8AC3E}">
        <p14:creationId xmlns:p14="http://schemas.microsoft.com/office/powerpoint/2010/main" val="317025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12"/>
          <p:cNvSpPr>
            <a:spLocks noGrp="1"/>
          </p:cNvSpPr>
          <p:nvPr>
            <p:ph idx="1"/>
          </p:nvPr>
        </p:nvSpPr>
        <p:spPr>
          <a:xfrm>
            <a:off x="1667508" y="1484784"/>
            <a:ext cx="8640960" cy="4201071"/>
          </a:xfrm>
        </p:spPr>
        <p:txBody>
          <a:bodyPr>
            <a:normAutofit/>
          </a:bodyPr>
          <a:lstStyle/>
          <a:p>
            <a:pPr marL="342000" indent="-342000"/>
            <a:r>
              <a:rPr kumimoji="1" lang="sv-SE" sz="2800" b="1" dirty="0">
                <a:cs typeface="Calibri" panose="020F0502020204030204" pitchFamily="34" charset="0"/>
              </a:rPr>
              <a:t>Formulera en kort generell pitch </a:t>
            </a:r>
            <a:r>
              <a:rPr kumimoji="1" lang="sv-SE" sz="2800" dirty="0">
                <a:cs typeface="Calibri" panose="020F0502020204030204" pitchFamily="34" charset="0"/>
              </a:rPr>
              <a:t>– en mening eller ett stycke som inkluderar</a:t>
            </a:r>
          </a:p>
          <a:p>
            <a:pPr marL="1084950" lvl="1" indent="-342000">
              <a:buClr>
                <a:srgbClr val="FFC000"/>
              </a:buClr>
            </a:pPr>
            <a:r>
              <a:rPr kumimoji="1" lang="sv-SE" sz="2800" dirty="0">
                <a:cs typeface="Calibri" panose="020F0502020204030204" pitchFamily="34" charset="0"/>
              </a:rPr>
              <a:t>vad (erbjudande) </a:t>
            </a:r>
          </a:p>
          <a:p>
            <a:pPr marL="1084950" lvl="1" indent="-342000">
              <a:buClr>
                <a:srgbClr val="FFC000"/>
              </a:buClr>
            </a:pPr>
            <a:r>
              <a:rPr kumimoji="1" lang="sv-SE" sz="2800" dirty="0">
                <a:cs typeface="Calibri" panose="020F0502020204030204" pitchFamily="34" charset="0"/>
              </a:rPr>
              <a:t>till vem (målgrupp) </a:t>
            </a:r>
          </a:p>
          <a:p>
            <a:pPr marL="1084950" lvl="1" indent="-342000">
              <a:buClr>
                <a:srgbClr val="FFC000"/>
              </a:buClr>
            </a:pPr>
            <a:r>
              <a:rPr kumimoji="1" lang="sv-SE" sz="2800" dirty="0">
                <a:cs typeface="Calibri" panose="020F0502020204030204" pitchFamily="34" charset="0"/>
              </a:rPr>
              <a:t>varför (nytta) </a:t>
            </a:r>
          </a:p>
          <a:p>
            <a:pPr marL="342000" indent="-342000"/>
            <a:r>
              <a:rPr kumimoji="1" lang="sv-SE" sz="2800" dirty="0">
                <a:cs typeface="Calibri" panose="020F0502020204030204" pitchFamily="34" charset="0"/>
              </a:rPr>
              <a:t>Lägg in underliggande stödbudskap vid behov.</a:t>
            </a:r>
          </a:p>
          <a:p>
            <a:pPr marL="342000" indent="-342000"/>
            <a:endParaRPr kumimoji="1" lang="sv-SE" sz="2800" dirty="0">
              <a:cs typeface="Calibri" panose="020F0502020204030204" pitchFamily="34" charset="0"/>
            </a:endParaRPr>
          </a:p>
          <a:p>
            <a:pPr>
              <a:buNone/>
            </a:pPr>
            <a:r>
              <a:rPr kumimoji="1" lang="sv-SE" sz="2800" b="1" i="1" dirty="0">
                <a:cs typeface="Calibri" panose="020F0502020204030204" pitchFamily="34" charset="0"/>
              </a:rPr>
              <a:t>Glöm inte avsändaren!</a:t>
            </a:r>
            <a:endParaRPr lang="sv-SE" b="1" i="1" dirty="0">
              <a:cs typeface="Calibri" panose="020F0502020204030204" pitchFamily="34" charset="0"/>
            </a:endParaRPr>
          </a:p>
        </p:txBody>
      </p:sp>
      <p:sp>
        <p:nvSpPr>
          <p:cNvPr id="7" name="Rubrik 11"/>
          <p:cNvSpPr txBox="1">
            <a:spLocks/>
          </p:cNvSpPr>
          <p:nvPr/>
        </p:nvSpPr>
        <p:spPr>
          <a:xfrm>
            <a:off x="731404" y="296652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Uppgift</a:t>
            </a:r>
          </a:p>
        </p:txBody>
      </p:sp>
    </p:spTree>
    <p:extLst>
      <p:ext uri="{BB962C8B-B14F-4D97-AF65-F5344CB8AC3E}">
        <p14:creationId xmlns:p14="http://schemas.microsoft.com/office/powerpoint/2010/main" val="230661191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1"/>
          <p:cNvSpPr txBox="1">
            <a:spLocks/>
          </p:cNvSpPr>
          <p:nvPr/>
        </p:nvSpPr>
        <p:spPr>
          <a:xfrm>
            <a:off x="1523492" y="404664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Kommunikationskanaler</a:t>
            </a:r>
          </a:p>
        </p:txBody>
      </p:sp>
      <p:sp>
        <p:nvSpPr>
          <p:cNvPr id="6" name="Platshållare för innehåll 12"/>
          <p:cNvSpPr>
            <a:spLocks noGrp="1"/>
          </p:cNvSpPr>
          <p:nvPr>
            <p:ph idx="1"/>
          </p:nvPr>
        </p:nvSpPr>
        <p:spPr>
          <a:xfrm>
            <a:off x="1523492" y="1475656"/>
            <a:ext cx="7524836" cy="4201071"/>
          </a:xfrm>
        </p:spPr>
        <p:txBody>
          <a:bodyPr>
            <a:normAutofit/>
          </a:bodyPr>
          <a:lstStyle/>
          <a:p>
            <a:pPr marL="342000" indent="-342000"/>
            <a:r>
              <a:rPr lang="sv-SE" sz="2800" dirty="0"/>
              <a:t>Vilka huvudsakliga kommunikationskanaler kommer att användas? Lista dem.</a:t>
            </a:r>
          </a:p>
          <a:p>
            <a:pPr marL="342000" indent="-342000"/>
            <a:r>
              <a:rPr lang="sv-SE" sz="2800" dirty="0"/>
              <a:t>Välj kanal utifrån syfte, målgrupper och resurser </a:t>
            </a:r>
          </a:p>
          <a:p>
            <a:pPr marL="342000" indent="-342000"/>
            <a:r>
              <a:rPr lang="sv-SE" sz="2800" dirty="0"/>
              <a:t>Tänk på att använda organisationens befintliga kommunikationskanaler – jobba smart</a:t>
            </a:r>
          </a:p>
          <a:p>
            <a:pPr marL="457200" lvl="1" indent="0">
              <a:buNone/>
            </a:pPr>
            <a:r>
              <a:rPr lang="sv-SE" sz="2800" i="1" dirty="0"/>
              <a:t/>
            </a:r>
            <a:br>
              <a:rPr lang="sv-SE" sz="2800" i="1" dirty="0"/>
            </a:br>
            <a:endParaRPr lang="sv-SE" sz="2800" dirty="0"/>
          </a:p>
          <a:p>
            <a:pPr eaLnBrk="1" hangingPunct="1">
              <a:buClr>
                <a:srgbClr val="FFC000"/>
              </a:buClr>
            </a:pP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15177" r="-3174" b="-15177"/>
          <a:stretch/>
        </p:blipFill>
        <p:spPr>
          <a:xfrm>
            <a:off x="-23664" y="414908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6768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1"/>
          <p:cNvSpPr txBox="1">
            <a:spLocks/>
          </p:cNvSpPr>
          <p:nvPr/>
        </p:nvSpPr>
        <p:spPr>
          <a:xfrm>
            <a:off x="5119688" y="548680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Kommunikationskanaler</a:t>
            </a:r>
          </a:p>
        </p:txBody>
      </p:sp>
      <p:sp>
        <p:nvSpPr>
          <p:cNvPr id="4" name="Platshållare för innehåll 12"/>
          <p:cNvSpPr>
            <a:spLocks noGrp="1"/>
          </p:cNvSpPr>
          <p:nvPr>
            <p:ph idx="1"/>
          </p:nvPr>
        </p:nvSpPr>
        <p:spPr>
          <a:xfrm>
            <a:off x="5159896" y="1604193"/>
            <a:ext cx="7215187" cy="4201071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3B15C"/>
              </a:buClr>
              <a:buNone/>
            </a:pPr>
            <a:r>
              <a:rPr lang="sv-SE" sz="3000" dirty="0"/>
              <a:t>Exempel på kanaler: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Hemsida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Workshops/seminarier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Nyhetsbrev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Publikationer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Personliga möten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Mässor/events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Sociala medier </a:t>
            </a:r>
          </a:p>
          <a:p>
            <a:pPr marL="709200" lvl="3" indent="-2520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sv-SE" sz="2600" dirty="0"/>
              <a:t>M.m.</a:t>
            </a:r>
          </a:p>
          <a:p>
            <a:pPr marL="457200" lvl="1" indent="0">
              <a:buNone/>
            </a:pPr>
            <a:r>
              <a:rPr lang="sv-SE" sz="3200" i="1" dirty="0"/>
              <a:t/>
            </a:r>
            <a:br>
              <a:rPr lang="sv-SE" sz="3200" i="1" dirty="0"/>
            </a:br>
            <a:endParaRPr lang="sv-SE" sz="3200" dirty="0"/>
          </a:p>
          <a:p>
            <a:pPr eaLnBrk="1" hangingPunct="1">
              <a:buClr>
                <a:srgbClr val="FFC000"/>
              </a:buClr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/>
          <a:stretch/>
        </p:blipFill>
        <p:spPr>
          <a:xfrm>
            <a:off x="-27160" y="-27384"/>
            <a:ext cx="467981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7369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1"/>
          <p:cNvSpPr txBox="1">
            <a:spLocks/>
          </p:cNvSpPr>
          <p:nvPr/>
        </p:nvSpPr>
        <p:spPr>
          <a:xfrm>
            <a:off x="623392" y="260648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Aktiviteter</a:t>
            </a:r>
          </a:p>
        </p:txBody>
      </p:sp>
      <p:sp>
        <p:nvSpPr>
          <p:cNvPr id="4" name="Platshållare för innehåll 12"/>
          <p:cNvSpPr>
            <a:spLocks noGrp="1"/>
          </p:cNvSpPr>
          <p:nvPr>
            <p:ph idx="1"/>
          </p:nvPr>
        </p:nvSpPr>
        <p:spPr>
          <a:xfrm>
            <a:off x="623392" y="1412776"/>
            <a:ext cx="8928992" cy="4284476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000"/>
              </a:spcAft>
              <a:buClr>
                <a:srgbClr val="93B15C"/>
              </a:buClr>
              <a:buNone/>
            </a:pPr>
            <a:r>
              <a:rPr lang="sv-SE" sz="5100" dirty="0"/>
              <a:t>Vad behöver utföras för att nå </a:t>
            </a:r>
            <a:br>
              <a:rPr lang="sv-SE" sz="5100" dirty="0"/>
            </a:br>
            <a:r>
              <a:rPr lang="sv-SE" sz="5100" dirty="0"/>
              <a:t>kommunikationsmålen? </a:t>
            </a:r>
          </a:p>
          <a:p>
            <a:pPr>
              <a:spcAft>
                <a:spcPts val="1000"/>
              </a:spcAft>
              <a:buClr>
                <a:srgbClr val="93B15C"/>
              </a:buClr>
              <a:buNone/>
            </a:pPr>
            <a:r>
              <a:rPr lang="sv-SE" sz="5100" dirty="0"/>
              <a:t>Lista alla aktiviteter</a:t>
            </a:r>
            <a:br>
              <a:rPr lang="sv-SE" sz="5100" dirty="0"/>
            </a:br>
            <a:endParaRPr lang="sv-SE" sz="5100" dirty="0"/>
          </a:p>
          <a:p>
            <a:pPr>
              <a:buClr>
                <a:srgbClr val="93B15C"/>
              </a:buClr>
              <a:buNone/>
            </a:pPr>
            <a:r>
              <a:rPr lang="sv-SE" sz="5100" dirty="0"/>
              <a:t>Varje enskild aktivitet måste ha:</a:t>
            </a:r>
          </a:p>
          <a:p>
            <a:pPr marL="1084950" lvl="1" indent="-342000">
              <a:buClr>
                <a:schemeClr val="accent6">
                  <a:lumMod val="75000"/>
                </a:schemeClr>
              </a:buClr>
            </a:pPr>
            <a:r>
              <a:rPr lang="sv-SE" sz="5100" dirty="0"/>
              <a:t>Ansvarig – vem gör?</a:t>
            </a:r>
          </a:p>
          <a:p>
            <a:pPr marL="1084950" lvl="1" indent="-342000">
              <a:buClr>
                <a:schemeClr val="accent6">
                  <a:lumMod val="75000"/>
                </a:schemeClr>
              </a:buClr>
            </a:pPr>
            <a:r>
              <a:rPr lang="sv-SE" sz="5100" dirty="0"/>
              <a:t>Effekt – vad vill vi uppnå?</a:t>
            </a:r>
          </a:p>
          <a:p>
            <a:pPr marL="1084950" lvl="1" indent="-342000">
              <a:buClr>
                <a:schemeClr val="accent6">
                  <a:lumMod val="75000"/>
                </a:schemeClr>
              </a:buClr>
            </a:pPr>
            <a:r>
              <a:rPr lang="sv-SE" sz="5100" dirty="0"/>
              <a:t>Tidpunkt/datum</a:t>
            </a:r>
          </a:p>
          <a:p>
            <a:pPr marL="457200" lvl="1" indent="0">
              <a:buNone/>
            </a:pPr>
            <a:r>
              <a:rPr lang="sv-SE" sz="3200" i="1" dirty="0"/>
              <a:t/>
            </a:r>
            <a:br>
              <a:rPr lang="sv-SE" sz="3200" i="1" dirty="0"/>
            </a:br>
            <a:endParaRPr lang="sv-SE" sz="3200" dirty="0"/>
          </a:p>
          <a:p>
            <a:pPr eaLnBrk="1" hangingPunct="1">
              <a:buClr>
                <a:srgbClr val="FFC000"/>
              </a:buClr>
            </a:pP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t="494" r="24248" b="-494"/>
          <a:stretch/>
        </p:blipFill>
        <p:spPr>
          <a:xfrm>
            <a:off x="7876903" y="-33341"/>
            <a:ext cx="4315097" cy="468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398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20662" r="5522" b="47404"/>
          <a:stretch/>
        </p:blipFill>
        <p:spPr>
          <a:xfrm>
            <a:off x="-3505" y="-1549654"/>
            <a:ext cx="12195505" cy="3682510"/>
          </a:xfrm>
          <a:prstGeom prst="rect">
            <a:avLst/>
          </a:prstGeom>
        </p:spPr>
      </p:pic>
      <p:sp>
        <p:nvSpPr>
          <p:cNvPr id="3" name="Rubrik 11"/>
          <p:cNvSpPr txBox="1">
            <a:spLocks/>
          </p:cNvSpPr>
          <p:nvPr/>
        </p:nvSpPr>
        <p:spPr>
          <a:xfrm>
            <a:off x="551384" y="2261393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Kommunikationsaktiviteter</a:t>
            </a:r>
          </a:p>
        </p:txBody>
      </p:sp>
      <p:sp>
        <p:nvSpPr>
          <p:cNvPr id="4" name="Platshållare för innehåll 12"/>
          <p:cNvSpPr>
            <a:spLocks noGrp="1"/>
          </p:cNvSpPr>
          <p:nvPr>
            <p:ph idx="1"/>
          </p:nvPr>
        </p:nvSpPr>
        <p:spPr>
          <a:xfrm>
            <a:off x="641797" y="3332385"/>
            <a:ext cx="8838579" cy="4201071"/>
          </a:xfrm>
        </p:spPr>
        <p:txBody>
          <a:bodyPr>
            <a:normAutofit/>
          </a:bodyPr>
          <a:lstStyle/>
          <a:p>
            <a:pPr>
              <a:buClr>
                <a:srgbClr val="93B15C"/>
              </a:buClr>
              <a:buNone/>
            </a:pPr>
            <a:r>
              <a:rPr lang="sv-SE" sz="2800" dirty="0"/>
              <a:t>Exempel på aktiviteter</a:t>
            </a:r>
          </a:p>
          <a:p>
            <a:pPr marL="85725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dirty="0"/>
              <a:t>Annonskampanj i sociala medier </a:t>
            </a:r>
          </a:p>
          <a:p>
            <a:pPr marL="85725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dirty="0"/>
              <a:t>Delta på förpackningsmässa</a:t>
            </a:r>
          </a:p>
          <a:p>
            <a:pPr marL="85725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dirty="0"/>
              <a:t>Ett skolbesök i varje län </a:t>
            </a:r>
            <a:r>
              <a:rPr lang="sv-SE" dirty="0" err="1"/>
              <a:t>inkl</a:t>
            </a:r>
            <a:r>
              <a:rPr lang="sv-SE" dirty="0"/>
              <a:t> föräldraträff</a:t>
            </a:r>
          </a:p>
          <a:p>
            <a:pPr marL="85725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dirty="0"/>
              <a:t>Anordna seminarier för skolverksamheter inom kommuner</a:t>
            </a:r>
          </a:p>
          <a:p>
            <a:pPr marL="85725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dirty="0"/>
              <a:t>Ställa ut på Livsmedelsverkets måltidsdag</a:t>
            </a:r>
          </a:p>
          <a:p>
            <a:pPr marL="857250" lvl="2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sv-SE" dirty="0"/>
              <a:t>Debattartiklar i SvD, DN, Aftonbladet, Expressen och DI</a:t>
            </a:r>
          </a:p>
          <a:p>
            <a:pPr marL="857250" lvl="2" indent="-457200">
              <a:buClr>
                <a:srgbClr val="93B15C"/>
              </a:buClr>
              <a:buFont typeface="Wingdings" panose="05000000000000000000" pitchFamily="2" charset="2"/>
              <a:buChar char="§"/>
            </a:pPr>
            <a:endParaRPr lang="sv-SE" sz="2800" dirty="0"/>
          </a:p>
          <a:p>
            <a:pPr eaLnBrk="1" hangingPunct="1">
              <a:buClr>
                <a:srgbClr val="FFC000"/>
              </a:buClr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8949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55440" y="1340768"/>
            <a:ext cx="9080733" cy="4241066"/>
          </a:xfrm>
        </p:spPr>
        <p:txBody>
          <a:bodyPr>
            <a:normAutofit lnSpcReduction="10000"/>
          </a:bodyPr>
          <a:lstStyle/>
          <a:p>
            <a:r>
              <a:rPr lang="sv-SE" sz="2800" dirty="0"/>
              <a:t> </a:t>
            </a:r>
            <a:r>
              <a:rPr lang="sv-SE" sz="2800" b="1" dirty="0"/>
              <a:t>Utan</a:t>
            </a:r>
            <a:r>
              <a:rPr lang="sv-SE" sz="2800" dirty="0"/>
              <a:t> en kommunikationsplan kan du få:</a:t>
            </a:r>
          </a:p>
          <a:p>
            <a:pPr lvl="1"/>
            <a:r>
              <a:rPr lang="sv-SE" sz="2800" dirty="0"/>
              <a:t>En ’produkt’ du inte har nytta av</a:t>
            </a:r>
          </a:p>
          <a:p>
            <a:pPr lvl="1"/>
            <a:r>
              <a:rPr lang="sv-SE" sz="2800" dirty="0"/>
              <a:t>En onödigt dyr ’produkt’</a:t>
            </a:r>
          </a:p>
          <a:p>
            <a:pPr lvl="1"/>
            <a:r>
              <a:rPr lang="sv-SE" sz="2800" dirty="0"/>
              <a:t>En ’produkt’ utan sammanhang </a:t>
            </a:r>
          </a:p>
          <a:p>
            <a:pPr lvl="1"/>
            <a:r>
              <a:rPr lang="sv-SE" sz="2800" dirty="0"/>
              <a:t>En ’produkt’ ingen ser eller bryr sig om</a:t>
            </a:r>
          </a:p>
          <a:p>
            <a:pPr lvl="1"/>
            <a:r>
              <a:rPr lang="sv-SE" sz="2800" dirty="0"/>
              <a:t>En ’produkt’ som inte passar kundens tankemönster </a:t>
            </a:r>
          </a:p>
          <a:p>
            <a:pPr lvl="1"/>
            <a:endParaRPr lang="sv-SE" dirty="0"/>
          </a:p>
          <a:p>
            <a:pPr>
              <a:buNone/>
            </a:pPr>
            <a:r>
              <a:rPr lang="sv-SE" i="1" dirty="0"/>
              <a:t>’Som att skapa forskning ingen bryr sig om eller vet om att du gjort!</a:t>
            </a:r>
          </a:p>
          <a:p>
            <a:pPr>
              <a:buNone/>
            </a:pPr>
            <a:r>
              <a:rPr lang="sv-SE" i="1" dirty="0"/>
              <a:t>Forskningen kan vara bra men det är bara du som vet det!’</a:t>
            </a:r>
          </a:p>
          <a:p>
            <a:pPr>
              <a:buNone/>
            </a:pP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Varför en kommunikationsplan?</a:t>
            </a:r>
          </a:p>
        </p:txBody>
      </p:sp>
    </p:spTree>
    <p:extLst>
      <p:ext uri="{BB962C8B-B14F-4D97-AF65-F5344CB8AC3E}">
        <p14:creationId xmlns:p14="http://schemas.microsoft.com/office/powerpoint/2010/main" val="1502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/>
          </p:nvPr>
        </p:nvGraphicFramePr>
        <p:xfrm>
          <a:off x="623392" y="836712"/>
          <a:ext cx="11305255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9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2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1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3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415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87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8766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404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129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När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Vad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Målgrupp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Hur/kanal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Ansvarig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Mål för aktiviteten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Uppföljning av aktiviteten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Kopplat till övergripande mål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</a:t>
                      </a:r>
                      <a:endParaRPr lang="sv-SE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72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Januari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 Debatt - Mjölk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miljövänliga förpackningar förbättrar hälsan och miljön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Allmänhet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Artikel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VD + neutral aktör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Artikel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införd i DN debatt under januari månad.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Artikeln ska även spridas i våra sociala medier.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Kommentarer på DN.se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Antal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delningar i våra egna kanaler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1, 3, 4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13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November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Måltidsdagen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Chefer och yrkesverksamma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inom kommunal utbildningsförvaltning, förskola, och skola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Utställare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Försäljningsansvarig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Att visa upp vår förpackning och påverka målgruppen att välja miljövänlig förpackning för servering av mjölk i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skolor och förskolor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Minst fem kontakter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Minst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fem kontakter för fortsatt samarbete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0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Kvartal 2 och 3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Annonskampanj i sociala medier – </a:t>
                      </a:r>
                      <a:r>
                        <a:rPr lang="sv-SE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storytelling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kring fördelarna med miljövänlig förpackning för hälsa och miljö. Fokus på hälsa för barn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Alllmänhet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Föräldrar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Facebook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Instagram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Youtube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Snapchat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Kommunikationsansvarig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Fler följare i sociala medier och ökat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engagemang i kommentarsfält och delningar.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Antal följare,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delningar, kommentarer och gillamarkeringar.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1,4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3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April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Förpackningsmässa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Kunder och samarbetspartners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 och enskilda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samtal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Försäljningsansvarig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Visa upp vår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förpackning för nya kunder och samarbetspartners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Minst 5 kontakter</a:t>
                      </a:r>
                      <a:r>
                        <a:rPr lang="sv-SE" sz="9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för fortsatt samarbete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5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</a:t>
                      </a:r>
                      <a:endParaRPr lang="sv-SE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680995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-24341"/>
            <a:ext cx="4497783" cy="6882341"/>
          </a:xfrm>
          <a:prstGeom prst="rect">
            <a:avLst/>
          </a:prstGeom>
        </p:spPr>
      </p:pic>
      <p:sp>
        <p:nvSpPr>
          <p:cNvPr id="7" name="Rubrik 11"/>
          <p:cNvSpPr txBox="1">
            <a:spLocks/>
          </p:cNvSpPr>
          <p:nvPr/>
        </p:nvSpPr>
        <p:spPr>
          <a:xfrm>
            <a:off x="4818261" y="274638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Uppföljning</a:t>
            </a:r>
          </a:p>
        </p:txBody>
      </p:sp>
      <p:sp>
        <p:nvSpPr>
          <p:cNvPr id="8" name="Platshållare för innehåll 12"/>
          <p:cNvSpPr>
            <a:spLocks noGrp="1"/>
          </p:cNvSpPr>
          <p:nvPr>
            <p:ph idx="1"/>
          </p:nvPr>
        </p:nvSpPr>
        <p:spPr>
          <a:xfrm>
            <a:off x="5015880" y="1556792"/>
            <a:ext cx="5400600" cy="4201071"/>
          </a:xfrm>
        </p:spPr>
        <p:txBody>
          <a:bodyPr/>
          <a:lstStyle/>
          <a:p>
            <a:pPr marL="342000" indent="-342000"/>
            <a:r>
              <a:rPr lang="sv-SE" sz="2800" dirty="0"/>
              <a:t>Mät effekten av dina </a:t>
            </a:r>
            <a:br>
              <a:rPr lang="sv-SE" sz="2800" dirty="0"/>
            </a:br>
            <a:r>
              <a:rPr lang="sv-SE" sz="2800" dirty="0"/>
              <a:t>kommunikationsinsatser.</a:t>
            </a:r>
          </a:p>
          <a:p>
            <a:pPr marL="342000" indent="-342000"/>
            <a:r>
              <a:rPr lang="sv-SE" sz="2800" dirty="0"/>
              <a:t>Kunskap om effekter underlättar </a:t>
            </a:r>
            <a:br>
              <a:rPr lang="sv-SE" sz="2800" dirty="0"/>
            </a:br>
            <a:r>
              <a:rPr lang="sv-SE" sz="2800" dirty="0"/>
              <a:t>kommande prioriteringar.</a:t>
            </a:r>
          </a:p>
          <a:p>
            <a:pPr>
              <a:buClr>
                <a:srgbClr val="93B15C"/>
              </a:buClr>
              <a:buNone/>
            </a:pPr>
            <a:endParaRPr lang="sv-SE" sz="2800" b="1" dirty="0"/>
          </a:p>
          <a:p>
            <a:pPr>
              <a:buClr>
                <a:srgbClr val="93B15C"/>
              </a:buClr>
              <a:buNone/>
            </a:pPr>
            <a:r>
              <a:rPr lang="sv-SE" sz="2800" b="1" dirty="0"/>
              <a:t>Se till att du har en budget</a:t>
            </a:r>
            <a:br>
              <a:rPr lang="sv-SE" sz="2800" b="1" dirty="0"/>
            </a:br>
            <a:r>
              <a:rPr lang="sv-SE" sz="2800" b="1" dirty="0"/>
              <a:t>specifikt för kommunikation!</a:t>
            </a:r>
          </a:p>
          <a:p>
            <a:pPr marL="0" indent="0">
              <a:buNone/>
            </a:pPr>
            <a:endParaRPr lang="sv-SE" sz="4000" dirty="0"/>
          </a:p>
          <a:p>
            <a:endParaRPr lang="sv-SE" sz="4000" dirty="0"/>
          </a:p>
          <a:p>
            <a:pPr marL="0" indent="0" eaLnBrk="1" hangingPunct="1">
              <a:buClr>
                <a:srgbClr val="FFC000"/>
              </a:buClr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8066062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11"/>
          <p:cNvSpPr txBox="1">
            <a:spLocks/>
          </p:cNvSpPr>
          <p:nvPr/>
        </p:nvSpPr>
        <p:spPr>
          <a:xfrm>
            <a:off x="623392" y="2466020"/>
            <a:ext cx="109812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sv-SE" sz="4000" dirty="0">
                <a:solidFill>
                  <a:schemeClr val="bg1"/>
                </a:solidFill>
                <a:cs typeface="Calibri" pitchFamily="34" charset="0"/>
              </a:rPr>
              <a:t>Ska man alltid göra en kommunikationsplan?</a:t>
            </a:r>
          </a:p>
        </p:txBody>
      </p:sp>
    </p:spTree>
    <p:extLst>
      <p:ext uri="{BB962C8B-B14F-4D97-AF65-F5344CB8AC3E}">
        <p14:creationId xmlns:p14="http://schemas.microsoft.com/office/powerpoint/2010/main" val="387268110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1"/>
          <p:cNvSpPr txBox="1">
            <a:spLocks/>
          </p:cNvSpPr>
          <p:nvPr/>
        </p:nvSpPr>
        <p:spPr>
          <a:xfrm>
            <a:off x="839416" y="305780"/>
            <a:ext cx="110532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Kommunikationsplan utbildningsmodul</a:t>
            </a:r>
          </a:p>
        </p:txBody>
      </p:sp>
      <p:sp>
        <p:nvSpPr>
          <p:cNvPr id="5" name="Platshållare för innehåll 12"/>
          <p:cNvSpPr txBox="1">
            <a:spLocks/>
          </p:cNvSpPr>
          <p:nvPr/>
        </p:nvSpPr>
        <p:spPr>
          <a:xfrm>
            <a:off x="875420" y="1475656"/>
            <a:ext cx="9289032" cy="508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lang="sv-SE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CA39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89D0D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 fontAlgn="auto">
              <a:spcAft>
                <a:spcPts val="0"/>
              </a:spcAft>
            </a:pPr>
            <a:r>
              <a:rPr lang="sv-SE" sz="2800" b="1" dirty="0"/>
              <a:t>Syfte</a:t>
            </a:r>
            <a:r>
              <a:rPr lang="sv-SE" sz="2800" dirty="0"/>
              <a:t>: Öka kunskapen om kommunikationsplanering</a:t>
            </a:r>
          </a:p>
          <a:p>
            <a:pPr marL="342000" indent="-342000" fontAlgn="auto">
              <a:spcAft>
                <a:spcPts val="0"/>
              </a:spcAft>
            </a:pPr>
            <a:r>
              <a:rPr lang="sv-SE" sz="2800" b="1" dirty="0"/>
              <a:t>Målgrupper</a:t>
            </a:r>
            <a:r>
              <a:rPr lang="sv-SE" sz="2800" dirty="0"/>
              <a:t>: </a:t>
            </a:r>
            <a:r>
              <a:rPr lang="sv-SE" sz="2800" dirty="0" smtClean="0"/>
              <a:t>Ledningsgrupper och andra </a:t>
            </a:r>
            <a:r>
              <a:rPr lang="sv-SE" sz="2800" dirty="0"/>
              <a:t>som vill nå en eller flera målgrupper med ett erbjudande</a:t>
            </a:r>
          </a:p>
          <a:p>
            <a:pPr marL="342000" indent="-342000" fontAlgn="auto">
              <a:spcAft>
                <a:spcPts val="0"/>
              </a:spcAft>
            </a:pPr>
            <a:r>
              <a:rPr lang="sv-SE" sz="2800" b="1" dirty="0"/>
              <a:t>Kommunikationsmål</a:t>
            </a:r>
            <a:r>
              <a:rPr lang="sv-SE" sz="2800" dirty="0"/>
              <a:t>:</a:t>
            </a:r>
          </a:p>
          <a:p>
            <a:pPr marL="1084950" lvl="1" indent="-342000" fontAlgn="auto">
              <a:spcAft>
                <a:spcPts val="0"/>
              </a:spcAft>
              <a:buClr>
                <a:srgbClr val="FFC000"/>
              </a:buClr>
            </a:pPr>
            <a:r>
              <a:rPr lang="sv-SE" sz="2800" dirty="0"/>
              <a:t>Deltagarna ska ha förstått vikten av att göra en kommunikationsplan och hur de kan använda en sådan för att marknadsföra sitt erbjudande.</a:t>
            </a:r>
          </a:p>
          <a:p>
            <a:pPr marL="1084950" lvl="1" indent="-342000" fontAlgn="auto">
              <a:spcAft>
                <a:spcPts val="0"/>
              </a:spcAft>
              <a:buClr>
                <a:srgbClr val="FFC000"/>
              </a:buClr>
            </a:pPr>
            <a:r>
              <a:rPr lang="sv-SE" sz="2800" dirty="0"/>
              <a:t>Minst hälften av deltagarna ska ha ett embryo till kommunikationsplan klar efter genomförd utbildning.</a:t>
            </a:r>
          </a:p>
        </p:txBody>
      </p:sp>
    </p:spTree>
    <p:extLst>
      <p:ext uri="{BB962C8B-B14F-4D97-AF65-F5344CB8AC3E}">
        <p14:creationId xmlns:p14="http://schemas.microsoft.com/office/powerpoint/2010/main" val="276743929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1"/>
          <p:cNvSpPr txBox="1">
            <a:spLocks/>
          </p:cNvSpPr>
          <p:nvPr/>
        </p:nvSpPr>
        <p:spPr>
          <a:xfrm>
            <a:off x="839416" y="305780"/>
            <a:ext cx="110532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Kommunikationsplan utbildningsmodul</a:t>
            </a:r>
          </a:p>
        </p:txBody>
      </p:sp>
      <p:sp>
        <p:nvSpPr>
          <p:cNvPr id="5" name="Platshållare för innehåll 12"/>
          <p:cNvSpPr txBox="1">
            <a:spLocks/>
          </p:cNvSpPr>
          <p:nvPr/>
        </p:nvSpPr>
        <p:spPr>
          <a:xfrm>
            <a:off x="875420" y="1475656"/>
            <a:ext cx="9649072" cy="508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lang="sv-SE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EFCA39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89D0D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 fontAlgn="auto">
              <a:spcAft>
                <a:spcPts val="0"/>
              </a:spcAft>
            </a:pPr>
            <a:r>
              <a:rPr lang="sv-SE" sz="2800" b="1" dirty="0"/>
              <a:t>Huvudbudskap: </a:t>
            </a:r>
            <a:r>
              <a:rPr lang="sv-SE" sz="2800" dirty="0"/>
              <a:t>En kommunikationsplan är ett levande dokument som ger stöd att planera och prioritera aktiviteter och resurser så att projekt- och affärsmål uppnås.</a:t>
            </a:r>
          </a:p>
          <a:p>
            <a:pPr marL="342000" indent="-342000" fontAlgn="auto">
              <a:spcAft>
                <a:spcPts val="0"/>
              </a:spcAft>
            </a:pPr>
            <a:r>
              <a:rPr lang="sv-SE" sz="2800" b="1" dirty="0"/>
              <a:t>Kanaler: </a:t>
            </a:r>
            <a:r>
              <a:rPr lang="sv-SE" sz="2800" dirty="0"/>
              <a:t>seminarium</a:t>
            </a:r>
          </a:p>
          <a:p>
            <a:pPr marL="342000" indent="-342000" fontAlgn="auto">
              <a:spcAft>
                <a:spcPts val="0"/>
              </a:spcAft>
            </a:pPr>
            <a:r>
              <a:rPr lang="sv-SE" sz="2800" b="1" dirty="0"/>
              <a:t>Aktiviteter</a:t>
            </a:r>
            <a:r>
              <a:rPr lang="sv-SE" sz="2800" dirty="0"/>
              <a:t>: genomgång och ifyllande av mallen för kommunikationsplan.</a:t>
            </a:r>
          </a:p>
          <a:p>
            <a:pPr marL="342000" indent="-342000" fontAlgn="auto">
              <a:spcAft>
                <a:spcPts val="0"/>
              </a:spcAft>
            </a:pPr>
            <a:r>
              <a:rPr lang="sv-SE" sz="2800" b="1" dirty="0"/>
              <a:t>Uppföljning</a:t>
            </a:r>
            <a:r>
              <a:rPr lang="sv-SE" sz="2800" dirty="0"/>
              <a:t>: återkoppling efter varje block. Utvärdering </a:t>
            </a:r>
            <a:br>
              <a:rPr lang="sv-SE" sz="2800" dirty="0"/>
            </a:br>
            <a:r>
              <a:rPr lang="sv-SE" sz="2800" dirty="0"/>
              <a:t>genom enkät.</a:t>
            </a:r>
          </a:p>
          <a:p>
            <a:pPr marL="342000" indent="-342000" fontAlgn="auto">
              <a:spcAft>
                <a:spcPts val="0"/>
              </a:spcAft>
              <a:buClr>
                <a:srgbClr val="93B15C"/>
              </a:buClr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83106642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1"/>
          <p:cNvSpPr txBox="1">
            <a:spLocks/>
          </p:cNvSpPr>
          <p:nvPr/>
        </p:nvSpPr>
        <p:spPr>
          <a:xfrm>
            <a:off x="623392" y="260648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Dags att utvärdera…</a:t>
            </a:r>
          </a:p>
        </p:txBody>
      </p:sp>
      <p:sp>
        <p:nvSpPr>
          <p:cNvPr id="4" name="Platshållare för innehåll 12"/>
          <p:cNvSpPr>
            <a:spLocks noGrp="1"/>
          </p:cNvSpPr>
          <p:nvPr>
            <p:ph idx="1"/>
          </p:nvPr>
        </p:nvSpPr>
        <p:spPr>
          <a:xfrm>
            <a:off x="0" y="2420888"/>
            <a:ext cx="7190827" cy="4680520"/>
          </a:xfrm>
        </p:spPr>
        <p:txBody>
          <a:bodyPr>
            <a:normAutofit/>
          </a:bodyPr>
          <a:lstStyle/>
          <a:p>
            <a:pPr marL="1084950" lvl="1" indent="-342000">
              <a:buClr>
                <a:srgbClr val="93B15C"/>
              </a:buClr>
            </a:pPr>
            <a:r>
              <a:rPr lang="sv-SE" sz="2800" dirty="0"/>
              <a:t>Har utbildningen gett dig kunskap om vad en kommunikationsplan är bra till?</a:t>
            </a:r>
          </a:p>
          <a:p>
            <a:pPr marL="1084950" lvl="1" indent="-342000">
              <a:buClr>
                <a:srgbClr val="93B15C"/>
              </a:buClr>
            </a:pPr>
            <a:r>
              <a:rPr lang="sv-SE" sz="2800" dirty="0"/>
              <a:t>Hur fungerar mallen?</a:t>
            </a:r>
          </a:p>
          <a:p>
            <a:pPr marL="1084950" lvl="1" indent="-342000">
              <a:buClr>
                <a:srgbClr val="93B15C"/>
              </a:buClr>
            </a:pPr>
            <a:r>
              <a:rPr lang="sv-SE" sz="2800" dirty="0"/>
              <a:t>Hur var upplägget på utbildningen?</a:t>
            </a:r>
          </a:p>
        </p:txBody>
      </p:sp>
      <p:sp>
        <p:nvSpPr>
          <p:cNvPr id="9" name="Pratbubbla: oval 8"/>
          <p:cNvSpPr/>
          <p:nvPr/>
        </p:nvSpPr>
        <p:spPr>
          <a:xfrm>
            <a:off x="8280013" y="1880828"/>
            <a:ext cx="2196244" cy="2124236"/>
          </a:xfrm>
          <a:prstGeom prst="wedgeEllipseCallout">
            <a:avLst>
              <a:gd name="adj1" fmla="val -68902"/>
              <a:gd name="adj2" fmla="val 394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</a:t>
            </a:r>
            <a:endParaRPr lang="sv-SE" sz="1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atbubbla: oval 7"/>
          <p:cNvSpPr/>
          <p:nvPr/>
        </p:nvSpPr>
        <p:spPr>
          <a:xfrm>
            <a:off x="7190827" y="404664"/>
            <a:ext cx="2196244" cy="2124236"/>
          </a:xfrm>
          <a:prstGeom prst="wedgeEllipseCallout">
            <a:avLst>
              <a:gd name="adj1" fmla="val -41272"/>
              <a:gd name="adj2" fmla="val 5584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5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</a:t>
            </a:r>
            <a:endParaRPr lang="sv-SE" sz="1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6979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9416" y="1232756"/>
            <a:ext cx="9224749" cy="5292588"/>
          </a:xfrm>
        </p:spPr>
        <p:txBody>
          <a:bodyPr>
            <a:noAutofit/>
          </a:bodyPr>
          <a:lstStyle/>
          <a:p>
            <a:r>
              <a:rPr lang="sv-SE" sz="2800" dirty="0"/>
              <a:t> Kommunikation definierat efter </a:t>
            </a:r>
            <a:r>
              <a:rPr lang="sv-SE" sz="2800" b="1" dirty="0"/>
              <a:t>kundens behov</a:t>
            </a:r>
          </a:p>
          <a:p>
            <a:r>
              <a:rPr lang="sv-SE" sz="2800" dirty="0"/>
              <a:t> Information kunden tycker är </a:t>
            </a:r>
            <a:r>
              <a:rPr lang="sv-SE" sz="2800" b="1" dirty="0"/>
              <a:t>relevant och intressant</a:t>
            </a:r>
          </a:p>
          <a:p>
            <a:r>
              <a:rPr lang="sv-SE" sz="2800" dirty="0"/>
              <a:t> En plan på </a:t>
            </a:r>
            <a:r>
              <a:rPr lang="sv-SE" sz="2800" b="1" dirty="0"/>
              <a:t>när</a:t>
            </a:r>
            <a:r>
              <a:rPr lang="sv-SE" sz="2800" dirty="0"/>
              <a:t> du skall göra ’vad’ </a:t>
            </a:r>
          </a:p>
          <a:p>
            <a:r>
              <a:rPr lang="sv-SE" sz="2800" dirty="0"/>
              <a:t> En plan för </a:t>
            </a:r>
            <a:r>
              <a:rPr lang="sv-SE" sz="2800" b="1" dirty="0"/>
              <a:t>budget/kostnader/tidsåtgång</a:t>
            </a:r>
          </a:p>
          <a:p>
            <a:pPr>
              <a:tabLst>
                <a:tab pos="266700" algn="l"/>
              </a:tabLst>
            </a:pPr>
            <a:r>
              <a:rPr lang="sv-SE" sz="2800" dirty="0"/>
              <a:t> En struktur på </a:t>
            </a:r>
            <a:r>
              <a:rPr lang="sv-SE" sz="2800" b="1" dirty="0"/>
              <a:t>vilken kommunikation </a:t>
            </a:r>
            <a:r>
              <a:rPr lang="sv-SE" sz="2800" dirty="0"/>
              <a:t>du ska använda i olika 	sammanhang, tidpunkter och för olika målgrupper</a:t>
            </a:r>
          </a:p>
          <a:p>
            <a:r>
              <a:rPr lang="sv-SE" sz="2800" dirty="0"/>
              <a:t> En möjlighet att </a:t>
            </a:r>
            <a:r>
              <a:rPr lang="sv-SE" sz="2800" b="1" dirty="0"/>
              <a:t>justera</a:t>
            </a:r>
            <a:r>
              <a:rPr lang="sv-SE" sz="2800" dirty="0"/>
              <a:t> efter kundens ändrade behov</a:t>
            </a:r>
          </a:p>
          <a:p>
            <a:endParaRPr lang="sv-SE" sz="2800" dirty="0"/>
          </a:p>
          <a:p>
            <a:pPr>
              <a:buNone/>
            </a:pPr>
            <a:r>
              <a:rPr lang="sv-SE" i="1" dirty="0"/>
              <a:t>’En kommunikationsplan funkar ungefär som en projektplan: du har en ide, beskriver den, utvecklar den och justerar vartefter. Den bör vara ett levande dokument som stödjer dig i att komma rätt i slutet.’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32656"/>
            <a:ext cx="11881320" cy="1143000"/>
          </a:xfrm>
        </p:spPr>
        <p:txBody>
          <a:bodyPr>
            <a:normAutofit fontScale="90000"/>
          </a:bodyPr>
          <a:lstStyle/>
          <a:p>
            <a:r>
              <a:rPr lang="sv-SE" sz="4400" dirty="0"/>
              <a:t> Med en kommunikationsplan får du (förhoppningsvis)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64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1"/>
          <p:cNvSpPr txBox="1">
            <a:spLocks/>
          </p:cNvSpPr>
          <p:nvPr/>
        </p:nvSpPr>
        <p:spPr>
          <a:xfrm>
            <a:off x="839416" y="476672"/>
            <a:ext cx="10297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5" name="Rubrik 3"/>
          <p:cNvSpPr txBox="1">
            <a:spLocks/>
          </p:cNvSpPr>
          <p:nvPr/>
        </p:nvSpPr>
        <p:spPr>
          <a:xfrm>
            <a:off x="1047715" y="274638"/>
            <a:ext cx="942981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ubrik 11"/>
          <p:cNvSpPr txBox="1">
            <a:spLocks/>
          </p:cNvSpPr>
          <p:nvPr/>
        </p:nvSpPr>
        <p:spPr>
          <a:xfrm>
            <a:off x="785813" y="274638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En </a:t>
            </a:r>
            <a:r>
              <a:rPr lang="sv-SE" sz="4000" dirty="0">
                <a:solidFill>
                  <a:srgbClr val="93B15C"/>
                </a:solidFill>
                <a:cs typeface="Calibri" pitchFamily="34" charset="0"/>
                <a:hlinkClick r:id="rId3" action="ppaction://hlinkfile"/>
              </a:rPr>
              <a:t>kommunikationsplan</a:t>
            </a:r>
            <a:endParaRPr lang="sv-SE" sz="4000" dirty="0">
              <a:cs typeface="Calibri" pitchFamily="34" charset="0"/>
            </a:endParaRPr>
          </a:p>
        </p:txBody>
      </p:sp>
      <p:sp>
        <p:nvSpPr>
          <p:cNvPr id="7" name="Platshållare för innehåll 12"/>
          <p:cNvSpPr>
            <a:spLocks noGrp="1"/>
          </p:cNvSpPr>
          <p:nvPr>
            <p:ph idx="1"/>
          </p:nvPr>
        </p:nvSpPr>
        <p:spPr>
          <a:xfrm>
            <a:off x="621198" y="1619672"/>
            <a:ext cx="7755246" cy="4201071"/>
          </a:xfrm>
        </p:spPr>
        <p:txBody>
          <a:bodyPr/>
          <a:lstStyle/>
          <a:p>
            <a:pPr marL="342000" indent="-342000" eaLnBrk="1" hangingPunct="1">
              <a:buClr>
                <a:srgbClr val="FFC000"/>
              </a:buClr>
            </a:pPr>
            <a:r>
              <a:rPr lang="sv-SE" sz="2800" dirty="0"/>
              <a:t>Kompletterar marknadsplan och erbjudandemall</a:t>
            </a:r>
          </a:p>
          <a:p>
            <a:pPr marL="342000" indent="-342000" eaLnBrk="1" hangingPunct="1">
              <a:buClr>
                <a:srgbClr val="FFC000"/>
              </a:buClr>
            </a:pPr>
            <a:r>
              <a:rPr lang="sv-SE" sz="2800" dirty="0"/>
              <a:t>Ger stöd att planera, formulera, agera och utvärdera kommunikationsaktiviteter.</a:t>
            </a:r>
          </a:p>
          <a:p>
            <a:pPr marL="342000" indent="-342000" eaLnBrk="1" hangingPunct="1">
              <a:buClr>
                <a:srgbClr val="FFC000"/>
              </a:buClr>
            </a:pPr>
            <a:r>
              <a:rPr lang="sv-SE" sz="2800" dirty="0"/>
              <a:t>Är både ett styr- och stöddokument </a:t>
            </a:r>
          </a:p>
          <a:p>
            <a:pPr marL="742050" lvl="2" indent="-342000">
              <a:buClr>
                <a:srgbClr val="FFC000"/>
              </a:buClr>
            </a:pPr>
            <a:r>
              <a:rPr lang="sv-SE" i="1" dirty="0"/>
              <a:t>Styr på mål och budskap och stöder vid prioritering av resurser och aktiviteter</a:t>
            </a:r>
            <a:endParaRPr lang="sv-SE" dirty="0"/>
          </a:p>
          <a:p>
            <a:pPr marL="342000" indent="-342000" eaLnBrk="1" hangingPunct="1">
              <a:buClr>
                <a:srgbClr val="FFC000"/>
              </a:buClr>
            </a:pPr>
            <a:endParaRPr lang="sv-SE" sz="2800" dirty="0"/>
          </a:p>
          <a:p>
            <a:pPr marL="342000" indent="-342000" eaLnBrk="1" hangingPunct="1">
              <a:buClr>
                <a:srgbClr val="FFC000"/>
              </a:buClr>
            </a:pPr>
            <a:r>
              <a:rPr lang="sv-SE" sz="2800" dirty="0"/>
              <a:t>Bör integreras i bolagets övergripande strategi</a:t>
            </a:r>
          </a:p>
          <a:p>
            <a:pPr eaLnBrk="1" hangingPunct="1">
              <a:buClr>
                <a:srgbClr val="FFC000"/>
              </a:buClr>
            </a:pP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3"/>
          <a:stretch/>
        </p:blipFill>
        <p:spPr>
          <a:xfrm>
            <a:off x="8400256" y="1772816"/>
            <a:ext cx="379174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144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91444" y="1556792"/>
            <a:ext cx="9397044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v-SE" sz="2800" u="sng" dirty="0"/>
              <a:t>Förutsättning</a:t>
            </a:r>
            <a:r>
              <a:rPr lang="sv-SE" sz="2800" dirty="0"/>
              <a:t>: Du vet </a:t>
            </a:r>
            <a:r>
              <a:rPr lang="sv-SE" sz="2800" b="1" dirty="0"/>
              <a:t>ditt erbjudande till kund</a:t>
            </a:r>
            <a:r>
              <a:rPr lang="sv-SE" sz="2800" dirty="0"/>
              <a:t>. Kanske genom att ha gått utbildningsmodulen ’Erbjudande och säljprocess’.</a:t>
            </a:r>
          </a:p>
          <a:p>
            <a:pPr>
              <a:buNone/>
            </a:pPr>
            <a:endParaRPr lang="sv-SE" sz="2800" dirty="0"/>
          </a:p>
          <a:p>
            <a:r>
              <a:rPr lang="sv-SE" sz="2800" dirty="0"/>
              <a:t> Stegvis </a:t>
            </a:r>
            <a:r>
              <a:rPr lang="sv-SE" sz="2800" b="1" dirty="0"/>
              <a:t>gå igenom </a:t>
            </a:r>
            <a:r>
              <a:rPr lang="sv-SE" sz="2800" dirty="0"/>
              <a:t>de olika delarna i en kommunikationsplan</a:t>
            </a:r>
          </a:p>
          <a:p>
            <a:r>
              <a:rPr lang="sv-SE" sz="2800" b="1" dirty="0"/>
              <a:t> Självständigt arbete </a:t>
            </a:r>
            <a:r>
              <a:rPr lang="sv-SE" sz="2800" dirty="0"/>
              <a:t>med de olika delarna, med stöd av oss, för ’er T&amp;D’</a:t>
            </a:r>
          </a:p>
          <a:p>
            <a:r>
              <a:rPr lang="sv-SE" sz="2800" dirty="0"/>
              <a:t> </a:t>
            </a:r>
            <a:r>
              <a:rPr lang="sv-SE" sz="2800" b="1" dirty="0"/>
              <a:t>Återkoppling</a:t>
            </a:r>
            <a:r>
              <a:rPr lang="sv-SE" sz="2800" dirty="0"/>
              <a:t> efter varje delmoment</a:t>
            </a:r>
          </a:p>
          <a:p>
            <a:r>
              <a:rPr lang="sv-SE" sz="2800" dirty="0"/>
              <a:t> </a:t>
            </a:r>
            <a:r>
              <a:rPr lang="sv-SE" sz="2800" b="1" dirty="0"/>
              <a:t>Fortsatt arbete hemma </a:t>
            </a:r>
            <a:r>
              <a:rPr lang="sv-SE" sz="2800" dirty="0"/>
              <a:t>med stöd av er egen kommunikatör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/>
              <a:t>Modulen Kommunikation och dagens arbete</a:t>
            </a:r>
          </a:p>
        </p:txBody>
      </p:sp>
    </p:spTree>
    <p:extLst>
      <p:ext uri="{BB962C8B-B14F-4D97-AF65-F5344CB8AC3E}">
        <p14:creationId xmlns:p14="http://schemas.microsoft.com/office/powerpoint/2010/main" val="3446233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91444" y="1940197"/>
            <a:ext cx="8820980" cy="38290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sz="2800" dirty="0" err="1"/>
              <a:t>Kommunikationsmål</a:t>
            </a:r>
            <a:endParaRPr lang="sv-SE" sz="2800" dirty="0"/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Målgrupper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Huvudbudskap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Avsändare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Kanalval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Aktiviteter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Budget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2800" dirty="0"/>
              <a:t>Uppföljning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7714" y="485800"/>
            <a:ext cx="10448886" cy="1143000"/>
          </a:xfrm>
        </p:spPr>
        <p:txBody>
          <a:bodyPr>
            <a:noAutofit/>
          </a:bodyPr>
          <a:lstStyle/>
          <a:p>
            <a:r>
              <a:rPr lang="sv-SE" sz="4000" dirty="0"/>
              <a:t>Övergripande innehåll i en kommunikationsplan och ingående delar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87988" y="3106705"/>
            <a:ext cx="50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>
                <a:solidFill>
                  <a:srgbClr val="8A9F0D"/>
                </a:solidFill>
              </a:rPr>
              <a:t>Då kör vi igång</a:t>
            </a:r>
          </a:p>
        </p:txBody>
      </p:sp>
    </p:spTree>
    <p:extLst>
      <p:ext uri="{BB962C8B-B14F-4D97-AF65-F5344CB8AC3E}">
        <p14:creationId xmlns:p14="http://schemas.microsoft.com/office/powerpoint/2010/main" val="426176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1"/>
          <p:cNvSpPr txBox="1">
            <a:spLocks/>
          </p:cNvSpPr>
          <p:nvPr/>
        </p:nvSpPr>
        <p:spPr>
          <a:xfrm>
            <a:off x="767408" y="733256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Syfte med kommunikationen</a:t>
            </a:r>
          </a:p>
        </p:txBody>
      </p:sp>
      <p:sp>
        <p:nvSpPr>
          <p:cNvPr id="6" name="Platshållare för innehåll 12"/>
          <p:cNvSpPr>
            <a:spLocks noGrp="1"/>
          </p:cNvSpPr>
          <p:nvPr>
            <p:ph idx="1"/>
          </p:nvPr>
        </p:nvSpPr>
        <p:spPr>
          <a:xfrm>
            <a:off x="767408" y="2049417"/>
            <a:ext cx="7215187" cy="4201071"/>
          </a:xfrm>
        </p:spPr>
        <p:txBody>
          <a:bodyPr>
            <a:normAutofit/>
          </a:bodyPr>
          <a:lstStyle/>
          <a:p>
            <a:pPr>
              <a:buClr>
                <a:srgbClr val="93B15C"/>
              </a:buClr>
              <a:buNone/>
            </a:pPr>
            <a:r>
              <a:rPr lang="sv-SE" sz="2800" dirty="0"/>
              <a:t>Fundera på vad du vill ska uppnås med kommunikationen? </a:t>
            </a:r>
          </a:p>
          <a:p>
            <a:pPr>
              <a:buClr>
                <a:srgbClr val="93B15C"/>
              </a:buClr>
              <a:buNone/>
            </a:pPr>
            <a:r>
              <a:rPr lang="sv-SE" sz="2800" dirty="0"/>
              <a:t>Koppla syftet till verksamhets- &amp; affärsmål</a:t>
            </a:r>
            <a:r>
              <a:rPr lang="sv-SE" dirty="0"/>
              <a:t>.</a:t>
            </a:r>
          </a:p>
          <a:p>
            <a:pPr>
              <a:buClr>
                <a:srgbClr val="93B15C"/>
              </a:buClr>
              <a:buNone/>
            </a:pPr>
            <a:r>
              <a:rPr lang="sv-SE" dirty="0"/>
              <a:t> 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64" r="26416" b="-1964"/>
          <a:stretch/>
        </p:blipFill>
        <p:spPr>
          <a:xfrm>
            <a:off x="7820087" y="-2849"/>
            <a:ext cx="4371913" cy="4457633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792532" y="4221088"/>
            <a:ext cx="10776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3B15C"/>
              </a:buClr>
              <a:buNone/>
            </a:pPr>
            <a:r>
              <a:rPr lang="sv-SE" b="1" dirty="0">
                <a:solidFill>
                  <a:srgbClr val="93B15C"/>
                </a:solidFill>
                <a:latin typeface="Calibri" panose="020F0502020204030204" pitchFamily="34" charset="0"/>
              </a:rPr>
              <a:t>Exempel:</a:t>
            </a:r>
          </a:p>
          <a:p>
            <a:pPr marL="400050" lvl="2" indent="0">
              <a:buClr>
                <a:srgbClr val="93B15C"/>
              </a:buClr>
              <a:buNone/>
            </a:pPr>
            <a:r>
              <a:rPr lang="sv-SE" i="1" dirty="0">
                <a:latin typeface="Calibri" panose="020F0502020204030204" pitchFamily="34" charset="0"/>
              </a:rPr>
              <a:t>Syfte med kommunikationen är att positionera oss som en ledande</a:t>
            </a:r>
          </a:p>
          <a:p>
            <a:pPr marL="400050" lvl="2" indent="0">
              <a:buClr>
                <a:srgbClr val="93B15C"/>
              </a:buClr>
              <a:buNone/>
            </a:pPr>
            <a:r>
              <a:rPr lang="sv-SE" i="1" dirty="0">
                <a:latin typeface="Calibri" panose="020F0502020204030204" pitchFamily="34" charset="0"/>
              </a:rPr>
              <a:t>leverantör av miljövänliga mjölkförpackningar i offentlig miljö</a:t>
            </a:r>
            <a:br>
              <a:rPr lang="sv-SE" i="1" dirty="0">
                <a:latin typeface="Calibri" panose="020F0502020204030204" pitchFamily="34" charset="0"/>
              </a:rPr>
            </a:br>
            <a:r>
              <a:rPr lang="sv-SE" i="1" dirty="0">
                <a:latin typeface="Calibri" panose="020F0502020204030204" pitchFamily="34" charset="0"/>
              </a:rPr>
              <a:t>och att få barn att dricka mjölk ur miljövänliga förpackningar</a:t>
            </a:r>
          </a:p>
        </p:txBody>
      </p:sp>
    </p:spTree>
    <p:extLst>
      <p:ext uri="{BB962C8B-B14F-4D97-AF65-F5344CB8AC3E}">
        <p14:creationId xmlns:p14="http://schemas.microsoft.com/office/powerpoint/2010/main" val="337878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332656"/>
            <a:ext cx="3450069" cy="2808312"/>
          </a:xfrm>
          <a:prstGeom prst="rect">
            <a:avLst/>
          </a:prstGeom>
        </p:spPr>
      </p:pic>
      <p:sp>
        <p:nvSpPr>
          <p:cNvPr id="5" name="Rubrik 11"/>
          <p:cNvSpPr txBox="1">
            <a:spLocks/>
          </p:cNvSpPr>
          <p:nvPr/>
        </p:nvSpPr>
        <p:spPr>
          <a:xfrm>
            <a:off x="911424" y="1421904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Kommunikationsmål</a:t>
            </a:r>
          </a:p>
        </p:txBody>
      </p:sp>
      <p:sp>
        <p:nvSpPr>
          <p:cNvPr id="6" name="Platshållare för innehåll 12"/>
          <p:cNvSpPr txBox="1">
            <a:spLocks/>
          </p:cNvSpPr>
          <p:nvPr/>
        </p:nvSpPr>
        <p:spPr>
          <a:xfrm>
            <a:off x="911424" y="2468289"/>
            <a:ext cx="9577064" cy="4201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lang="sv-SE" sz="24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2C62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889D0D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3">
                  <a:lumMod val="7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 indent="-342000" fontAlgn="auto">
              <a:spcAft>
                <a:spcPts val="0"/>
              </a:spcAft>
              <a:buSzPct val="100000"/>
            </a:pPr>
            <a:r>
              <a:rPr lang="sv-SE" sz="2700" dirty="0"/>
              <a:t>Kvalitativa och kvantitativa mål måste </a:t>
            </a:r>
            <a:br>
              <a:rPr lang="sv-SE" sz="2700" dirty="0"/>
            </a:br>
            <a:r>
              <a:rPr lang="sv-SE" sz="2700" dirty="0"/>
              <a:t>vara kopplade till syftet. </a:t>
            </a:r>
          </a:p>
          <a:p>
            <a:pPr marL="342000" indent="-342000" fontAlgn="auto">
              <a:spcAft>
                <a:spcPts val="0"/>
              </a:spcAft>
              <a:buSzPct val="100000"/>
            </a:pPr>
            <a:r>
              <a:rPr lang="sv-SE" sz="2700" dirty="0"/>
              <a:t>För att nå kommunikationsmålen ska aktiviteter utföras</a:t>
            </a:r>
            <a:br>
              <a:rPr lang="sv-SE" sz="2700" dirty="0"/>
            </a:br>
            <a:r>
              <a:rPr lang="sv-SE" sz="2700" dirty="0"/>
              <a:t> – dessa listas under egen rubrik i planen.</a:t>
            </a:r>
            <a:r>
              <a:rPr lang="sv-SE" sz="2800" i="1" dirty="0"/>
              <a:t/>
            </a:r>
            <a:br>
              <a:rPr lang="sv-SE" sz="2800" i="1" dirty="0"/>
            </a:br>
            <a:endParaRPr lang="sv-SE" sz="2800" dirty="0"/>
          </a:p>
          <a:p>
            <a:pPr fontAlgn="auto">
              <a:spcAft>
                <a:spcPts val="0"/>
              </a:spcAft>
              <a:buClr>
                <a:srgbClr val="FFC000"/>
              </a:buClr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94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1"/>
          <p:cNvSpPr txBox="1">
            <a:spLocks/>
          </p:cNvSpPr>
          <p:nvPr/>
        </p:nvSpPr>
        <p:spPr>
          <a:xfrm>
            <a:off x="4332571" y="1052736"/>
            <a:ext cx="70723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sv-SE" sz="3600" kern="1200" dirty="0" smtClean="0">
                <a:solidFill>
                  <a:srgbClr val="889D0D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sv-SE" sz="4000" dirty="0">
                <a:cs typeface="Calibri" pitchFamily="34" charset="0"/>
              </a:rPr>
              <a:t>Kommunikationsmål</a:t>
            </a:r>
          </a:p>
        </p:txBody>
      </p:sp>
      <p:sp>
        <p:nvSpPr>
          <p:cNvPr id="9" name="Platshållare för innehåll 12"/>
          <p:cNvSpPr>
            <a:spLocks noGrp="1"/>
          </p:cNvSpPr>
          <p:nvPr>
            <p:ph idx="1"/>
          </p:nvPr>
        </p:nvSpPr>
        <p:spPr>
          <a:xfrm>
            <a:off x="4350916" y="2060848"/>
            <a:ext cx="7215187" cy="4201071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93B15C"/>
              </a:buClr>
              <a:buNone/>
            </a:pPr>
            <a:r>
              <a:rPr lang="sv-SE" sz="3200" dirty="0"/>
              <a:t>Exempel på kommunikationsmål:</a:t>
            </a:r>
          </a:p>
          <a:p>
            <a:pPr marL="857250" lvl="2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v-SE" sz="2400" dirty="0"/>
              <a:t>Få föräldrar att förstå både hälso- och miljöfördelar med att servera sina barn mjölk i miljövänliga förpackningar</a:t>
            </a:r>
          </a:p>
          <a:p>
            <a:pPr marL="857250" lvl="2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v-SE" sz="2400" dirty="0"/>
              <a:t>10% fler kommuner ska servera mjölk i miljövänlig förpackning i kommunens skolor</a:t>
            </a:r>
          </a:p>
          <a:p>
            <a:pPr marL="857250" lvl="2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v-SE" sz="2400" dirty="0"/>
              <a:t>5 debattartiklar i riksmedia</a:t>
            </a:r>
          </a:p>
          <a:p>
            <a:pPr marL="857250" lvl="2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v-SE" sz="2400" dirty="0"/>
              <a:t>Ökad engagemang i sociala medier med 20%</a:t>
            </a:r>
          </a:p>
          <a:p>
            <a:pPr marL="857250" lvl="2" indent="-457200">
              <a:spcBef>
                <a:spcPts val="0"/>
              </a:spcBef>
              <a:buClr>
                <a:schemeClr val="accent6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sv-SE" sz="2400" dirty="0"/>
              <a:t>Vi ska vara mjölktillverkarnas förstahandsval som förpackningsleverantör</a:t>
            </a:r>
          </a:p>
          <a:p>
            <a:pPr marL="74295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endParaRPr lang="sv-SE" sz="2400" dirty="0"/>
          </a:p>
          <a:p>
            <a:pPr marL="742950" lvl="2" indent="-342900">
              <a:spcBef>
                <a:spcPts val="0"/>
              </a:spcBef>
              <a:buSzPct val="65000"/>
              <a:buFont typeface="Wingdings" panose="05000000000000000000" pitchFamily="2" charset="2"/>
              <a:buChar char="§"/>
            </a:pPr>
            <a:endParaRPr lang="sv-SE" sz="2400" dirty="0"/>
          </a:p>
          <a:p>
            <a:pPr marL="457200" lvl="1" indent="0">
              <a:buNone/>
            </a:pPr>
            <a:r>
              <a:rPr lang="sv-SE" sz="2800" i="1" dirty="0"/>
              <a:t/>
            </a:r>
            <a:br>
              <a:rPr lang="sv-SE" sz="2800" i="1" dirty="0"/>
            </a:br>
            <a:endParaRPr lang="sv-SE" sz="2800" dirty="0"/>
          </a:p>
          <a:p>
            <a:pPr eaLnBrk="1" hangingPunct="1">
              <a:buClr>
                <a:srgbClr val="FFC000"/>
              </a:buClr>
            </a:pP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3" r="19021"/>
          <a:stretch/>
        </p:blipFill>
        <p:spPr>
          <a:xfrm>
            <a:off x="-46166" y="0"/>
            <a:ext cx="441397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8515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ISE_pptmall_b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passat 1">
      <a:majorFont>
        <a:latin typeface="Trade Gothic LT Std Light"/>
        <a:ea typeface=""/>
        <a:cs typeface=""/>
      </a:majorFont>
      <a:minorFont>
        <a:latin typeface="Trade Gothic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ISE_pptmall_bred" id="{999B286D-E984-45A2-876E-9F2854172A69}" vid="{F4A5BCF6-9C46-4FE7-8B9B-4958C7C5B4E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81BB803FA1D847994448D1DD14F69A" ma:contentTypeVersion="4" ma:contentTypeDescription="Skapa ett nytt dokument." ma:contentTypeScope="" ma:versionID="2f301a2cc32a45e115a72129bf9cc085">
  <xsd:schema xmlns:xsd="http://www.w3.org/2001/XMLSchema" xmlns:xs="http://www.w3.org/2001/XMLSchema" xmlns:p="http://schemas.microsoft.com/office/2006/metadata/properties" xmlns:ns2="252e1e87-c590-4c20-ad80-0a5cb02ade5b" xmlns:ns3="46957d2f-25d6-434d-aedd-cc6e05ccad0d" targetNamespace="http://schemas.microsoft.com/office/2006/metadata/properties" ma:root="true" ma:fieldsID="a39d530f95bd9956e3029f269bc30445" ns2:_="" ns3:_="">
    <xsd:import namespace="252e1e87-c590-4c20-ad80-0a5cb02ade5b"/>
    <xsd:import namespace="46957d2f-25d6-434d-aedd-cc6e05cca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e1e87-c590-4c20-ad80-0a5cb02ade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57d2f-25d6-434d-aedd-cc6e05cca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B58301-6084-4FA7-A9B0-BAE720A968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FAABA-97F8-44A7-A807-61C01267AC2C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119857-A776-434B-8029-4A44170D690E}"/>
</file>

<file path=docProps/app.xml><?xml version="1.0" encoding="utf-8"?>
<Properties xmlns="http://schemas.openxmlformats.org/officeDocument/2006/extended-properties" xmlns:vt="http://schemas.openxmlformats.org/officeDocument/2006/docPropsVTypes">
  <Template>RISE_pptmall_bred</Template>
  <TotalTime>618</TotalTime>
  <Words>937</Words>
  <Application>Microsoft Office PowerPoint</Application>
  <PresentationFormat>Anpassad</PresentationFormat>
  <Paragraphs>231</Paragraphs>
  <Slides>25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RISE_pptmall_bred</vt:lpstr>
      <vt:lpstr>RISE Test &amp; Demo Din resurs för teknisk utveckling och nya affärer</vt:lpstr>
      <vt:lpstr>Varför en kommunikationsplan?</vt:lpstr>
      <vt:lpstr> Med en kommunikationsplan får du (förhoppningsvis) </vt:lpstr>
      <vt:lpstr>PowerPoint-presentation</vt:lpstr>
      <vt:lpstr>Modulen Kommunikation och dagens arbete</vt:lpstr>
      <vt:lpstr>Övergripande innehåll i en kommunikationsplan och ingående delar</vt:lpstr>
      <vt:lpstr>PowerPoint-presentation</vt:lpstr>
      <vt:lpstr>PowerPoint-presentation</vt:lpstr>
      <vt:lpstr>PowerPoint-presentation</vt:lpstr>
      <vt:lpstr>Målgrupper</vt:lpstr>
      <vt:lpstr>Målgrupper</vt:lpstr>
      <vt:lpstr>Vi vill få barn att dricka mjölk ur miljövänlig förpackning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Test &amp; Demo</dc:title>
  <dc:creator>Marie Elmqvist</dc:creator>
  <cp:lastModifiedBy>Magnus Olsson</cp:lastModifiedBy>
  <cp:revision>48</cp:revision>
  <cp:lastPrinted>2015-11-16T15:58:30Z</cp:lastPrinted>
  <dcterms:created xsi:type="dcterms:W3CDTF">2016-01-15T12:39:53Z</dcterms:created>
  <dcterms:modified xsi:type="dcterms:W3CDTF">2018-01-16T14:37:36Z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0x0101000D81BB803FA1D847994448D1DD14F69A</vt:lpwstr>
  </property>
</Properties>
</file>